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87" r:id="rId7"/>
    <p:sldMasterId id="2147483699" r:id="rId8"/>
    <p:sldMasterId id="2147483711" r:id="rId9"/>
    <p:sldMasterId id="2147483713" r:id="rId10"/>
    <p:sldMasterId id="2147483725" r:id="rId11"/>
    <p:sldMasterId id="2147483737" r:id="rId12"/>
    <p:sldMasterId id="2147483752" r:id="rId13"/>
  </p:sldMasterIdLst>
  <p:notesMasterIdLst>
    <p:notesMasterId r:id="rId72"/>
  </p:notesMasterIdLst>
  <p:sldIdLst>
    <p:sldId id="256" r:id="rId14"/>
    <p:sldId id="518" r:id="rId15"/>
    <p:sldId id="1448943184" r:id="rId16"/>
    <p:sldId id="1448943120" r:id="rId17"/>
    <p:sldId id="1448943186" r:id="rId18"/>
    <p:sldId id="600" r:id="rId19"/>
    <p:sldId id="508" r:id="rId20"/>
    <p:sldId id="609" r:id="rId21"/>
    <p:sldId id="513" r:id="rId22"/>
    <p:sldId id="612" r:id="rId23"/>
    <p:sldId id="613" r:id="rId24"/>
    <p:sldId id="611" r:id="rId25"/>
    <p:sldId id="542" r:id="rId26"/>
    <p:sldId id="506" r:id="rId27"/>
    <p:sldId id="614" r:id="rId28"/>
    <p:sldId id="1448943176" r:id="rId29"/>
    <p:sldId id="1448943177" r:id="rId30"/>
    <p:sldId id="1448943179" r:id="rId31"/>
    <p:sldId id="1448943180" r:id="rId32"/>
    <p:sldId id="316" r:id="rId33"/>
    <p:sldId id="616" r:id="rId34"/>
    <p:sldId id="294" r:id="rId35"/>
    <p:sldId id="581" r:id="rId36"/>
    <p:sldId id="311" r:id="rId37"/>
    <p:sldId id="304" r:id="rId38"/>
    <p:sldId id="504" r:id="rId39"/>
    <p:sldId id="309" r:id="rId40"/>
    <p:sldId id="1448943116" r:id="rId41"/>
    <p:sldId id="1448943125" r:id="rId42"/>
    <p:sldId id="305" r:id="rId43"/>
    <p:sldId id="1448943119" r:id="rId44"/>
    <p:sldId id="313" r:id="rId45"/>
    <p:sldId id="314" r:id="rId46"/>
    <p:sldId id="1448943175" r:id="rId47"/>
    <p:sldId id="619" r:id="rId48"/>
    <p:sldId id="620" r:id="rId49"/>
    <p:sldId id="541" r:id="rId50"/>
    <p:sldId id="560" r:id="rId51"/>
    <p:sldId id="604" r:id="rId52"/>
    <p:sldId id="303" r:id="rId53"/>
    <p:sldId id="608" r:id="rId54"/>
    <p:sldId id="606" r:id="rId55"/>
    <p:sldId id="607" r:id="rId56"/>
    <p:sldId id="1448943183" r:id="rId57"/>
    <p:sldId id="1448943182" r:id="rId58"/>
    <p:sldId id="602" r:id="rId59"/>
    <p:sldId id="623" r:id="rId60"/>
    <p:sldId id="1448943187" r:id="rId61"/>
    <p:sldId id="1448943188" r:id="rId62"/>
    <p:sldId id="1448943189" r:id="rId63"/>
    <p:sldId id="624" r:id="rId64"/>
    <p:sldId id="625" r:id="rId65"/>
    <p:sldId id="626" r:id="rId66"/>
    <p:sldId id="627" r:id="rId67"/>
    <p:sldId id="628" r:id="rId68"/>
    <p:sldId id="559" r:id="rId69"/>
    <p:sldId id="1448943190" r:id="rId70"/>
    <p:sldId id="534" r:id="rId7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6ED66-BFCA-6DD3-AFFA-054C5676DA31}" name="Diaz, Katherine (OCM)" initials="D(" userId="S::katherine.diaz@ocm.ny.gov::85e17c10-5955-48c9-b427-28ff7c5ef36e" providerId="AD"/>
  <p188:author id="{B2282BB3-3823-3BB1-5AA5-4CF3915E94AF}" name="Carroll, Meaghan (OCM)" initials="CM(" userId="S::Meaghan.Carroll@ocm.ny.gov::898d035b-7e9f-413d-8e1e-d7686e496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ing, Alison (OCM)" initials="KA(" lastIdx="1" clrIdx="6">
    <p:extLst>
      <p:ext uri="{19B8F6BF-5375-455C-9EA6-DF929625EA0E}">
        <p15:presenceInfo xmlns:p15="http://schemas.microsoft.com/office/powerpoint/2012/main" userId="S::Alison.King@ocm.ny.gov::336219e3-8300-461c-80ca-d3d5bbd7c802" providerId="AD"/>
      </p:ext>
    </p:extLst>
  </p:cmAuthor>
  <p:cmAuthor id="1" name="Klopott, Freeman (OCM)" initials="KF(" lastIdx="1" clrIdx="0">
    <p:extLst>
      <p:ext uri="{19B8F6BF-5375-455C-9EA6-DF929625EA0E}">
        <p15:presenceInfo xmlns:p15="http://schemas.microsoft.com/office/powerpoint/2012/main" userId="S::Freeman.Klopott@ocm.ny.gov::6ae1f16d-6dda-435a-8692-53b78d05970c" providerId="AD"/>
      </p:ext>
    </p:extLst>
  </p:cmAuthor>
  <p:cmAuthor id="8" name="Hatcher, Alexandrea (OCM)" initials="HA(" lastIdx="3" clrIdx="7">
    <p:extLst>
      <p:ext uri="{19B8F6BF-5375-455C-9EA6-DF929625EA0E}">
        <p15:presenceInfo xmlns:p15="http://schemas.microsoft.com/office/powerpoint/2012/main" userId="S::Alexandrea.Hatcher@ocm.ny.gov::f44ae301-79f5-46fe-b833-8e7d9ecb25ef" providerId="AD"/>
      </p:ext>
    </p:extLst>
  </p:cmAuthor>
  <p:cmAuthor id="2" name="Hunt, Lyla (OCM)" initials="H(" lastIdx="28" clrIdx="1">
    <p:extLst>
      <p:ext uri="{19B8F6BF-5375-455C-9EA6-DF929625EA0E}">
        <p15:presenceInfo xmlns:p15="http://schemas.microsoft.com/office/powerpoint/2012/main" userId="S::lyla.hunt@ocm.ny.gov::124b4fb6-7812-44f3-a0ac-d9689c309cee" providerId="AD"/>
      </p:ext>
    </p:extLst>
  </p:cmAuthor>
  <p:cmAuthor id="9" name="Robinson, Tabatha (OCM)" initials="RT(" lastIdx="11" clrIdx="8">
    <p:extLst>
      <p:ext uri="{19B8F6BF-5375-455C-9EA6-DF929625EA0E}">
        <p15:presenceInfo xmlns:p15="http://schemas.microsoft.com/office/powerpoint/2012/main" userId="S::Tabatha.Robinson@ocm.ny.gov::bf6dfbee-f56c-4e59-b0b8-12973e2599b2" providerId="AD"/>
      </p:ext>
    </p:extLst>
  </p:cmAuthor>
  <p:cmAuthor id="3" name="Carroll, Meaghan (OCM)" initials="C(" lastIdx="16" clrIdx="2">
    <p:extLst>
      <p:ext uri="{19B8F6BF-5375-455C-9EA6-DF929625EA0E}">
        <p15:presenceInfo xmlns:p15="http://schemas.microsoft.com/office/powerpoint/2012/main" userId="S::meaghan.carroll@ocm.ny.gov::898d035b-7e9f-413d-8e1e-d7686e496d21" providerId="AD"/>
      </p:ext>
    </p:extLst>
  </p:cmAuthor>
  <p:cmAuthor id="10" name="Yang, Diana (OCM)" initials="YD(" lastIdx="10" clrIdx="9">
    <p:extLst>
      <p:ext uri="{19B8F6BF-5375-455C-9EA6-DF929625EA0E}">
        <p15:presenceInfo xmlns:p15="http://schemas.microsoft.com/office/powerpoint/2012/main" userId="S::Diana.Yang@ocm.ny.gov::f45781c9-7d64-43c3-b9b2-437becdfe873" providerId="AD"/>
      </p:ext>
    </p:extLst>
  </p:cmAuthor>
  <p:cmAuthor id="4" name="Hammond, Erin (OCM)" initials="H(" lastIdx="15" clrIdx="3">
    <p:extLst>
      <p:ext uri="{19B8F6BF-5375-455C-9EA6-DF929625EA0E}">
        <p15:presenceInfo xmlns:p15="http://schemas.microsoft.com/office/powerpoint/2012/main" userId="S::erin.hammond@ocm.ny.gov::d964fb56-abb7-47c0-86e8-4fddba40ab31" providerId="AD"/>
      </p:ext>
    </p:extLst>
  </p:cmAuthor>
  <p:cmAuthor id="5" name="Sheridan, Ben (OCM)" initials="SB(" lastIdx="49" clrIdx="4">
    <p:extLst>
      <p:ext uri="{19B8F6BF-5375-455C-9EA6-DF929625EA0E}">
        <p15:presenceInfo xmlns:p15="http://schemas.microsoft.com/office/powerpoint/2012/main" userId="S::Ben.Sheridan@ocm.ny.gov::c019539e-5326-414f-bde0-f707f6671779" providerId="AD"/>
      </p:ext>
    </p:extLst>
  </p:cmAuthor>
  <p:cmAuthor id="6" name="Hinken, Matthew (OCM)" initials="HM(" lastIdx="14" clrIdx="5">
    <p:extLst>
      <p:ext uri="{19B8F6BF-5375-455C-9EA6-DF929625EA0E}">
        <p15:presenceInfo xmlns:p15="http://schemas.microsoft.com/office/powerpoint/2012/main" userId="S::Matthew.Hinken@ocm.ny.gov::7ee6395d-d956-4514-a789-2c7893a023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458993"/>
    <a:srgbClr val="002D73"/>
    <a:srgbClr val="E75300"/>
    <a:srgbClr val="646569"/>
    <a:srgbClr val="1F3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F490B-A622-44E0-B644-B7D5ED1DD231}" v="18" dt="2022-12-12T19:56:17.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38" autoAdjust="0"/>
    <p:restoredTop sz="68151" autoAdjust="0"/>
  </p:normalViewPr>
  <p:slideViewPr>
    <p:cSldViewPr snapToGrid="0">
      <p:cViewPr varScale="1">
        <p:scale>
          <a:sx n="103" d="100"/>
          <a:sy n="103" d="100"/>
        </p:scale>
        <p:origin x="1476"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notesMaster" Target="notesMasters/notes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ugh, Tahlil (OCM)" userId="77b2455e-8426-4dd2-a665-753ff6841326" providerId="ADAL" clId="{B621B782-5754-46BD-81D1-823E7D371810}"/>
    <pc:docChg chg="delSld">
      <pc:chgData name="McGough, Tahlil (OCM)" userId="77b2455e-8426-4dd2-a665-753ff6841326" providerId="ADAL" clId="{B621B782-5754-46BD-81D1-823E7D371810}" dt="2022-12-12T20:22:26.799" v="1" actId="2696"/>
      <pc:docMkLst>
        <pc:docMk/>
      </pc:docMkLst>
      <pc:sldChg chg="del">
        <pc:chgData name="McGough, Tahlil (OCM)" userId="77b2455e-8426-4dd2-a665-753ff6841326" providerId="ADAL" clId="{B621B782-5754-46BD-81D1-823E7D371810}" dt="2022-12-12T20:22:17.679" v="0" actId="2696"/>
        <pc:sldMkLst>
          <pc:docMk/>
          <pc:sldMk cId="3874819202" sldId="1448943178"/>
        </pc:sldMkLst>
      </pc:sldChg>
      <pc:sldChg chg="del">
        <pc:chgData name="McGough, Tahlil (OCM)" userId="77b2455e-8426-4dd2-a665-753ff6841326" providerId="ADAL" clId="{B621B782-5754-46BD-81D1-823E7D371810}" dt="2022-12-12T20:22:26.799" v="1" actId="2696"/>
        <pc:sldMkLst>
          <pc:docMk/>
          <pc:sldMk cId="4171779665" sldId="14489431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9865-458F-928A-564B13A8E0D1}"/>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9865-458F-928A-564B13A8E0D1}"/>
              </c:ext>
            </c:extLst>
          </c:dPt>
          <c:dPt>
            <c:idx val="2"/>
            <c:bubble3D val="0"/>
            <c:spPr>
              <a:solidFill>
                <a:srgbClr val="C09DC9"/>
              </a:solidFill>
              <a:ln w="19050">
                <a:solidFill>
                  <a:schemeClr val="lt1"/>
                </a:solidFill>
              </a:ln>
              <a:effectLst/>
            </c:spPr>
            <c:extLst>
              <c:ext xmlns:c16="http://schemas.microsoft.com/office/drawing/2014/chart" uri="{C3380CC4-5D6E-409C-BE32-E72D297353CC}">
                <c16:uniqueId val="{00000005-9865-458F-928A-564B13A8E0D1}"/>
              </c:ext>
            </c:extLst>
          </c:dPt>
          <c:dLbls>
            <c:dLbl>
              <c:idx val="0"/>
              <c:layout>
                <c:manualLayout>
                  <c:x val="-0.21919323682247199"/>
                  <c:y val="0.1076523444828297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3EA331FA-6CD0-4F56-8DA5-488CADCDB67C}" type="CATEGORYNAME">
                      <a:rPr lang="en-US" sz="1600" b="1"/>
                      <a:pPr>
                        <a:defRPr/>
                      </a:pPr>
                      <a:t>[CATEGORY NAME]</a:t>
                    </a:fld>
                    <a:r>
                      <a:rPr lang="en-US" sz="1800" b="1" baseline="0"/>
                      <a:t>
</a:t>
                    </a:r>
                    <a:fld id="{F9544444-D18D-4A30-BDBD-74F491E53819}" type="PERCENTAGE">
                      <a:rPr lang="en-US" sz="1800" b="1" baseline="0"/>
                      <a:pPr>
                        <a:defRPr/>
                      </a:pPr>
                      <a:t>[PERCENTAGE]</a:t>
                    </a:fld>
                    <a:endParaRPr lang="en-US" sz="1800" b="1"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488333314440369"/>
                      <c:h val="0.17743289403995013"/>
                    </c:manualLayout>
                  </c15:layout>
                  <c15:dlblFieldTable/>
                  <c15:showDataLabelsRange val="0"/>
                </c:ext>
                <c:ext xmlns:c16="http://schemas.microsoft.com/office/drawing/2014/chart" uri="{C3380CC4-5D6E-409C-BE32-E72D297353CC}">
                  <c16:uniqueId val="{00000001-9865-458F-928A-564B13A8E0D1}"/>
                </c:ext>
              </c:extLst>
            </c:dLbl>
            <c:dLbl>
              <c:idx val="1"/>
              <c:layout>
                <c:manualLayout>
                  <c:x val="0.19301983327448524"/>
                  <c:y val="-0.2186661489438899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8B74354-AF98-46ED-B431-82A7756397B6}" type="CATEGORYNAME">
                      <a:rPr lang="en-US" sz="1600" b="1"/>
                      <a:pPr>
                        <a:defRPr/>
                      </a:pPr>
                      <a:t>[CATEGORY NAME]</a:t>
                    </a:fld>
                    <a:r>
                      <a:rPr lang="en-US" sz="1600" baseline="0"/>
                      <a:t>
</a:t>
                    </a:r>
                    <a:fld id="{B8CCE838-50C2-414A-8DE4-E2529E027386}" type="PERCENTAGE">
                      <a:rPr lang="en-US" sz="1600" b="1" baseline="0"/>
                      <a:pPr>
                        <a:defRPr/>
                      </a:pPr>
                      <a:t>[PERCENTAGE]</a:t>
                    </a:fld>
                    <a:endParaRPr lang="en-US" sz="1600"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69853238051214"/>
                      <c:h val="0.24910245420688304"/>
                    </c:manualLayout>
                  </c15:layout>
                  <c15:dlblFieldTable/>
                  <c15:showDataLabelsRange val="0"/>
                </c:ext>
                <c:ext xmlns:c16="http://schemas.microsoft.com/office/drawing/2014/chart" uri="{C3380CC4-5D6E-409C-BE32-E72D297353CC}">
                  <c16:uniqueId val="{00000003-9865-458F-928A-564B13A8E0D1}"/>
                </c:ext>
              </c:extLst>
            </c:dLbl>
            <c:dLbl>
              <c:idx val="2"/>
              <c:layout>
                <c:manualLayout>
                  <c:x val="0.14750423237394858"/>
                  <c:y val="0.2050946164073730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F8C855B4-B25A-4814-9C37-7861F1C4143B}" type="CATEGORYNAME">
                      <a:rPr lang="en-US" sz="1300" b="1"/>
                      <a:pPr>
                        <a:defRPr/>
                      </a:pPr>
                      <a:t>[CATEGORY NAME]</a:t>
                    </a:fld>
                    <a:r>
                      <a:rPr lang="en-US" sz="1300" b="1" baseline="0"/>
                      <a:t>
</a:t>
                    </a:r>
                    <a:fld id="{F37D80A3-B1C8-4FF0-B45D-D48386AAFB8C}" type="PERCENTAGE">
                      <a:rPr lang="en-US" sz="1300" b="1" baseline="0"/>
                      <a:pPr>
                        <a:defRPr/>
                      </a:pPr>
                      <a:t>[PERCENTAGE]</a:t>
                    </a:fld>
                    <a:endParaRPr lang="en-US" sz="1300" b="1"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413223283913535"/>
                      <c:h val="0.21646442536626667"/>
                    </c:manualLayout>
                  </c15:layout>
                  <c15:dlblFieldTable/>
                  <c15:showDataLabelsRange val="0"/>
                </c:ext>
                <c:ext xmlns:c16="http://schemas.microsoft.com/office/drawing/2014/chart" uri="{C3380CC4-5D6E-409C-BE32-E72D297353CC}">
                  <c16:uniqueId val="{00000005-9865-458F-928A-564B13A8E0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Sheet1!$A$4:$A$6</c:f>
              <c:strCache>
                <c:ptCount val="3"/>
                <c:pt idx="0">
                  <c:v>Education</c:v>
                </c:pt>
                <c:pt idx="1">
                  <c:v>Community Grant Reinvestment </c:v>
                </c:pt>
                <c:pt idx="2">
                  <c:v>Drug Treatment &amp; Public Education </c:v>
                </c:pt>
              </c:strCache>
            </c:strRef>
          </c:cat>
          <c:val>
            <c:numRef>
              <c:f>Sheet1!$B$4:$B$6</c:f>
              <c:numCache>
                <c:formatCode>General</c:formatCode>
                <c:ptCount val="3"/>
                <c:pt idx="0">
                  <c:v>40</c:v>
                </c:pt>
                <c:pt idx="1">
                  <c:v>40</c:v>
                </c:pt>
                <c:pt idx="2">
                  <c:v>20</c:v>
                </c:pt>
              </c:numCache>
            </c:numRef>
          </c:val>
          <c:extLst>
            <c:ext xmlns:c16="http://schemas.microsoft.com/office/drawing/2014/chart" uri="{C3380CC4-5D6E-409C-BE32-E72D297353CC}">
              <c16:uniqueId val="{00000006-9865-458F-928A-564B13A8E0D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19.png"/><Relationship Id="rId6" Type="http://schemas.openxmlformats.org/officeDocument/2006/relationships/image" Target="../media/image25.svg"/><Relationship Id="rId5" Type="http://schemas.openxmlformats.org/officeDocument/2006/relationships/image" Target="../media/image21.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19.png"/><Relationship Id="rId6" Type="http://schemas.openxmlformats.org/officeDocument/2006/relationships/image" Target="../media/image25.svg"/><Relationship Id="rId5" Type="http://schemas.openxmlformats.org/officeDocument/2006/relationships/image" Target="../media/image21.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23175-2246-454F-BDC2-676B779C91F9}"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endParaRPr lang="en-US"/>
        </a:p>
      </dgm:t>
    </dgm:pt>
    <dgm:pt modelId="{1DB3A664-3327-429A-BDE0-7BC0C3D22E2E}">
      <dgm:prSet phldrT="[Text]" custT="1"/>
      <dgm:spPr/>
      <dgm:t>
        <a:bodyPr/>
        <a:lstStyle/>
        <a:p>
          <a:r>
            <a:rPr lang="en-US" sz="1400" dirty="0"/>
            <a:t>Economic Development</a:t>
          </a:r>
        </a:p>
      </dgm:t>
    </dgm:pt>
    <dgm:pt modelId="{C9CEACD3-DCC2-4165-970F-A057768B940C}" type="parTrans" cxnId="{E1808038-9F8F-4F89-BF85-104330CC6DCB}">
      <dgm:prSet/>
      <dgm:spPr/>
      <dgm:t>
        <a:bodyPr/>
        <a:lstStyle/>
        <a:p>
          <a:endParaRPr lang="en-US"/>
        </a:p>
      </dgm:t>
    </dgm:pt>
    <dgm:pt modelId="{78EBD45F-7CDC-478E-ACCE-91A2143E7E5C}" type="sibTrans" cxnId="{E1808038-9F8F-4F89-BF85-104330CC6DCB}">
      <dgm:prSet/>
      <dgm:spPr/>
      <dgm:t>
        <a:bodyPr/>
        <a:lstStyle/>
        <a:p>
          <a:endParaRPr lang="en-US"/>
        </a:p>
      </dgm:t>
    </dgm:pt>
    <dgm:pt modelId="{EA31FDD1-7E0A-4D32-A169-6E119FF79B90}">
      <dgm:prSet phldrT="[Text]" custT="1"/>
      <dgm:spPr/>
      <dgm:t>
        <a:bodyPr/>
        <a:lstStyle/>
        <a:p>
          <a:r>
            <a:rPr lang="en-US" sz="1400" dirty="0"/>
            <a:t>Public Health &amp; Safety</a:t>
          </a:r>
        </a:p>
      </dgm:t>
    </dgm:pt>
    <dgm:pt modelId="{06C695A1-BAFD-41DC-B706-66360EFC320B}" type="parTrans" cxnId="{6D111C7D-AAA9-4754-B069-076041E87384}">
      <dgm:prSet/>
      <dgm:spPr/>
      <dgm:t>
        <a:bodyPr/>
        <a:lstStyle/>
        <a:p>
          <a:endParaRPr lang="en-US"/>
        </a:p>
      </dgm:t>
    </dgm:pt>
    <dgm:pt modelId="{C5C0B2C0-52FE-49AD-94A3-9DBE8EC4EA46}" type="sibTrans" cxnId="{6D111C7D-AAA9-4754-B069-076041E87384}">
      <dgm:prSet/>
      <dgm:spPr/>
      <dgm:t>
        <a:bodyPr/>
        <a:lstStyle/>
        <a:p>
          <a:endParaRPr lang="en-US"/>
        </a:p>
      </dgm:t>
    </dgm:pt>
    <dgm:pt modelId="{08F45A5C-7201-4013-9CCC-A3928BC0A399}">
      <dgm:prSet phldrT="[Text]" custT="1"/>
      <dgm:spPr/>
      <dgm:t>
        <a:bodyPr/>
        <a:lstStyle/>
        <a:p>
          <a:r>
            <a:rPr lang="en-US" sz="2400" dirty="0"/>
            <a:t>Social Justice</a:t>
          </a:r>
        </a:p>
      </dgm:t>
    </dgm:pt>
    <dgm:pt modelId="{2A9D1C90-ADCE-42BC-A7A9-42D7D0FDFE87}" type="parTrans" cxnId="{1C324F56-DBE0-40E5-ADED-BFD199CFE43C}">
      <dgm:prSet/>
      <dgm:spPr/>
      <dgm:t>
        <a:bodyPr/>
        <a:lstStyle/>
        <a:p>
          <a:endParaRPr lang="en-US"/>
        </a:p>
      </dgm:t>
    </dgm:pt>
    <dgm:pt modelId="{9F2AF4C6-2748-44DE-B76A-AC9C5EF435FD}" type="sibTrans" cxnId="{1C324F56-DBE0-40E5-ADED-BFD199CFE43C}">
      <dgm:prSet/>
      <dgm:spPr/>
      <dgm:t>
        <a:bodyPr/>
        <a:lstStyle/>
        <a:p>
          <a:endParaRPr lang="en-US"/>
        </a:p>
      </dgm:t>
    </dgm:pt>
    <dgm:pt modelId="{985E7F1B-838B-4D0F-B5B3-EC0A418317C5}" type="pres">
      <dgm:prSet presAssocID="{89223175-2246-454F-BDC2-676B779C91F9}" presName="composite" presStyleCnt="0">
        <dgm:presLayoutVars>
          <dgm:chMax val="3"/>
          <dgm:animLvl val="lvl"/>
          <dgm:resizeHandles val="exact"/>
        </dgm:presLayoutVars>
      </dgm:prSet>
      <dgm:spPr/>
      <dgm:t>
        <a:bodyPr/>
        <a:lstStyle/>
        <a:p>
          <a:endParaRPr lang="en-US"/>
        </a:p>
      </dgm:t>
    </dgm:pt>
    <dgm:pt modelId="{16B8BB0A-A673-4D93-974D-6BFB661A33CD}" type="pres">
      <dgm:prSet presAssocID="{08F45A5C-7201-4013-9CCC-A3928BC0A399}" presName="gear1" presStyleLbl="node1" presStyleIdx="0" presStyleCnt="3">
        <dgm:presLayoutVars>
          <dgm:chMax val="1"/>
          <dgm:bulletEnabled val="1"/>
        </dgm:presLayoutVars>
      </dgm:prSet>
      <dgm:spPr/>
      <dgm:t>
        <a:bodyPr/>
        <a:lstStyle/>
        <a:p>
          <a:endParaRPr lang="en-US"/>
        </a:p>
      </dgm:t>
    </dgm:pt>
    <dgm:pt modelId="{3BAC8162-F99C-4336-8FFE-2FF198FEC711}" type="pres">
      <dgm:prSet presAssocID="{08F45A5C-7201-4013-9CCC-A3928BC0A399}" presName="gear1srcNode" presStyleLbl="node1" presStyleIdx="0" presStyleCnt="3"/>
      <dgm:spPr/>
      <dgm:t>
        <a:bodyPr/>
        <a:lstStyle/>
        <a:p>
          <a:endParaRPr lang="en-US"/>
        </a:p>
      </dgm:t>
    </dgm:pt>
    <dgm:pt modelId="{8D5332A7-E167-435D-9EF3-48D71C6A290B}" type="pres">
      <dgm:prSet presAssocID="{08F45A5C-7201-4013-9CCC-A3928BC0A399}" presName="gear1dstNode" presStyleLbl="node1" presStyleIdx="0" presStyleCnt="3"/>
      <dgm:spPr/>
      <dgm:t>
        <a:bodyPr/>
        <a:lstStyle/>
        <a:p>
          <a:endParaRPr lang="en-US"/>
        </a:p>
      </dgm:t>
    </dgm:pt>
    <dgm:pt modelId="{706EBE3F-B3E2-4890-A1BD-358156092031}" type="pres">
      <dgm:prSet presAssocID="{EA31FDD1-7E0A-4D32-A169-6E119FF79B90}" presName="gear2" presStyleLbl="node1" presStyleIdx="1" presStyleCnt="3" custScaleX="111517" custScaleY="113008">
        <dgm:presLayoutVars>
          <dgm:chMax val="1"/>
          <dgm:bulletEnabled val="1"/>
        </dgm:presLayoutVars>
      </dgm:prSet>
      <dgm:spPr/>
      <dgm:t>
        <a:bodyPr/>
        <a:lstStyle/>
        <a:p>
          <a:endParaRPr lang="en-US"/>
        </a:p>
      </dgm:t>
    </dgm:pt>
    <dgm:pt modelId="{AB7CA3E3-FFC2-452F-9B01-4C7641CF57CE}" type="pres">
      <dgm:prSet presAssocID="{EA31FDD1-7E0A-4D32-A169-6E119FF79B90}" presName="gear2srcNode" presStyleLbl="node1" presStyleIdx="1" presStyleCnt="3"/>
      <dgm:spPr/>
      <dgm:t>
        <a:bodyPr/>
        <a:lstStyle/>
        <a:p>
          <a:endParaRPr lang="en-US"/>
        </a:p>
      </dgm:t>
    </dgm:pt>
    <dgm:pt modelId="{976DCCAF-A5E6-432F-A3B3-6F5A01DB61E0}" type="pres">
      <dgm:prSet presAssocID="{EA31FDD1-7E0A-4D32-A169-6E119FF79B90}" presName="gear2dstNode" presStyleLbl="node1" presStyleIdx="1" presStyleCnt="3"/>
      <dgm:spPr/>
      <dgm:t>
        <a:bodyPr/>
        <a:lstStyle/>
        <a:p>
          <a:endParaRPr lang="en-US"/>
        </a:p>
      </dgm:t>
    </dgm:pt>
    <dgm:pt modelId="{C4368B47-CF3A-47EA-A169-6831338A8D04}" type="pres">
      <dgm:prSet presAssocID="{1DB3A664-3327-429A-BDE0-7BC0C3D22E2E}" presName="gear3" presStyleLbl="node1" presStyleIdx="2" presStyleCnt="3" custScaleX="131373" custScaleY="135451"/>
      <dgm:spPr/>
      <dgm:t>
        <a:bodyPr/>
        <a:lstStyle/>
        <a:p>
          <a:endParaRPr lang="en-US"/>
        </a:p>
      </dgm:t>
    </dgm:pt>
    <dgm:pt modelId="{1795CC9D-7A59-4C08-AC96-9CAF171FB1ED}" type="pres">
      <dgm:prSet presAssocID="{1DB3A664-3327-429A-BDE0-7BC0C3D22E2E}" presName="gear3tx" presStyleLbl="node1" presStyleIdx="2" presStyleCnt="3">
        <dgm:presLayoutVars>
          <dgm:chMax val="1"/>
          <dgm:bulletEnabled val="1"/>
        </dgm:presLayoutVars>
      </dgm:prSet>
      <dgm:spPr/>
      <dgm:t>
        <a:bodyPr/>
        <a:lstStyle/>
        <a:p>
          <a:endParaRPr lang="en-US"/>
        </a:p>
      </dgm:t>
    </dgm:pt>
    <dgm:pt modelId="{188783B6-D5DC-4682-90CA-09D2D0BBA0CE}" type="pres">
      <dgm:prSet presAssocID="{1DB3A664-3327-429A-BDE0-7BC0C3D22E2E}" presName="gear3srcNode" presStyleLbl="node1" presStyleIdx="2" presStyleCnt="3"/>
      <dgm:spPr/>
      <dgm:t>
        <a:bodyPr/>
        <a:lstStyle/>
        <a:p>
          <a:endParaRPr lang="en-US"/>
        </a:p>
      </dgm:t>
    </dgm:pt>
    <dgm:pt modelId="{157FD717-1D32-4C32-9CC7-5C959A797FA6}" type="pres">
      <dgm:prSet presAssocID="{1DB3A664-3327-429A-BDE0-7BC0C3D22E2E}" presName="gear3dstNode" presStyleLbl="node1" presStyleIdx="2" presStyleCnt="3"/>
      <dgm:spPr/>
      <dgm:t>
        <a:bodyPr/>
        <a:lstStyle/>
        <a:p>
          <a:endParaRPr lang="en-US"/>
        </a:p>
      </dgm:t>
    </dgm:pt>
    <dgm:pt modelId="{78DFE331-BE90-45A3-8905-4BEA652BC386}" type="pres">
      <dgm:prSet presAssocID="{9F2AF4C6-2748-44DE-B76A-AC9C5EF435FD}" presName="connector1" presStyleLbl="sibTrans2D1" presStyleIdx="0" presStyleCnt="3"/>
      <dgm:spPr/>
      <dgm:t>
        <a:bodyPr/>
        <a:lstStyle/>
        <a:p>
          <a:endParaRPr lang="en-US"/>
        </a:p>
      </dgm:t>
    </dgm:pt>
    <dgm:pt modelId="{A0A829BE-F731-4831-A962-A1EFF0D83977}" type="pres">
      <dgm:prSet presAssocID="{C5C0B2C0-52FE-49AD-94A3-9DBE8EC4EA46}" presName="connector2" presStyleLbl="sibTrans2D1" presStyleIdx="1" presStyleCnt="3"/>
      <dgm:spPr/>
      <dgm:t>
        <a:bodyPr/>
        <a:lstStyle/>
        <a:p>
          <a:endParaRPr lang="en-US"/>
        </a:p>
      </dgm:t>
    </dgm:pt>
    <dgm:pt modelId="{62CB947B-C371-40A1-9E23-5DF809298C77}" type="pres">
      <dgm:prSet presAssocID="{78EBD45F-7CDC-478E-ACCE-91A2143E7E5C}" presName="connector3" presStyleLbl="sibTrans2D1" presStyleIdx="2" presStyleCnt="3"/>
      <dgm:spPr/>
      <dgm:t>
        <a:bodyPr/>
        <a:lstStyle/>
        <a:p>
          <a:endParaRPr lang="en-US"/>
        </a:p>
      </dgm:t>
    </dgm:pt>
  </dgm:ptLst>
  <dgm:cxnLst>
    <dgm:cxn modelId="{48716CD4-D299-4003-9488-F8ADEA4794E5}" type="presOf" srcId="{C5C0B2C0-52FE-49AD-94A3-9DBE8EC4EA46}" destId="{A0A829BE-F731-4831-A962-A1EFF0D83977}" srcOrd="0" destOrd="0" presId="urn:microsoft.com/office/officeart/2005/8/layout/gear1"/>
    <dgm:cxn modelId="{F2088BA2-D5B4-43F4-937D-13CA721DD4B6}" type="presOf" srcId="{EA31FDD1-7E0A-4D32-A169-6E119FF79B90}" destId="{AB7CA3E3-FFC2-452F-9B01-4C7641CF57CE}" srcOrd="1" destOrd="0" presId="urn:microsoft.com/office/officeart/2005/8/layout/gear1"/>
    <dgm:cxn modelId="{3630EA3F-8A9A-4977-8C30-3F97ABE36260}" type="presOf" srcId="{1DB3A664-3327-429A-BDE0-7BC0C3D22E2E}" destId="{1795CC9D-7A59-4C08-AC96-9CAF171FB1ED}" srcOrd="1" destOrd="0" presId="urn:microsoft.com/office/officeart/2005/8/layout/gear1"/>
    <dgm:cxn modelId="{582EC661-734C-4D60-BF25-807F94A7CB6A}" type="presOf" srcId="{78EBD45F-7CDC-478E-ACCE-91A2143E7E5C}" destId="{62CB947B-C371-40A1-9E23-5DF809298C77}" srcOrd="0" destOrd="0" presId="urn:microsoft.com/office/officeart/2005/8/layout/gear1"/>
    <dgm:cxn modelId="{914D46FC-0A81-4308-9E12-8423845AC247}" type="presOf" srcId="{EA31FDD1-7E0A-4D32-A169-6E119FF79B90}" destId="{706EBE3F-B3E2-4890-A1BD-358156092031}" srcOrd="0" destOrd="0" presId="urn:microsoft.com/office/officeart/2005/8/layout/gear1"/>
    <dgm:cxn modelId="{E1808038-9F8F-4F89-BF85-104330CC6DCB}" srcId="{89223175-2246-454F-BDC2-676B779C91F9}" destId="{1DB3A664-3327-429A-BDE0-7BC0C3D22E2E}" srcOrd="2" destOrd="0" parTransId="{C9CEACD3-DCC2-4165-970F-A057768B940C}" sibTransId="{78EBD45F-7CDC-478E-ACCE-91A2143E7E5C}"/>
    <dgm:cxn modelId="{602C09D0-12A5-49F4-9C53-D7BA475978E5}" type="presOf" srcId="{EA31FDD1-7E0A-4D32-A169-6E119FF79B90}" destId="{976DCCAF-A5E6-432F-A3B3-6F5A01DB61E0}" srcOrd="2" destOrd="0" presId="urn:microsoft.com/office/officeart/2005/8/layout/gear1"/>
    <dgm:cxn modelId="{6D111C7D-AAA9-4754-B069-076041E87384}" srcId="{89223175-2246-454F-BDC2-676B779C91F9}" destId="{EA31FDD1-7E0A-4D32-A169-6E119FF79B90}" srcOrd="1" destOrd="0" parTransId="{06C695A1-BAFD-41DC-B706-66360EFC320B}" sibTransId="{C5C0B2C0-52FE-49AD-94A3-9DBE8EC4EA46}"/>
    <dgm:cxn modelId="{CA953256-0476-401F-A64A-5E2BB57ED4CC}" type="presOf" srcId="{9F2AF4C6-2748-44DE-B76A-AC9C5EF435FD}" destId="{78DFE331-BE90-45A3-8905-4BEA652BC386}" srcOrd="0" destOrd="0" presId="urn:microsoft.com/office/officeart/2005/8/layout/gear1"/>
    <dgm:cxn modelId="{1C324F56-DBE0-40E5-ADED-BFD199CFE43C}" srcId="{89223175-2246-454F-BDC2-676B779C91F9}" destId="{08F45A5C-7201-4013-9CCC-A3928BC0A399}" srcOrd="0" destOrd="0" parTransId="{2A9D1C90-ADCE-42BC-A7A9-42D7D0FDFE87}" sibTransId="{9F2AF4C6-2748-44DE-B76A-AC9C5EF435FD}"/>
    <dgm:cxn modelId="{68E129DF-B959-47BC-9EEC-867C162E35CA}" type="presOf" srcId="{08F45A5C-7201-4013-9CCC-A3928BC0A399}" destId="{8D5332A7-E167-435D-9EF3-48D71C6A290B}" srcOrd="2" destOrd="0" presId="urn:microsoft.com/office/officeart/2005/8/layout/gear1"/>
    <dgm:cxn modelId="{11F9950C-19EF-414B-8FD5-48EAE2CD2330}" type="presOf" srcId="{08F45A5C-7201-4013-9CCC-A3928BC0A399}" destId="{3BAC8162-F99C-4336-8FFE-2FF198FEC711}" srcOrd="1" destOrd="0" presId="urn:microsoft.com/office/officeart/2005/8/layout/gear1"/>
    <dgm:cxn modelId="{C81BF59F-7E04-4948-B64E-94379FD39E5B}" type="presOf" srcId="{1DB3A664-3327-429A-BDE0-7BC0C3D22E2E}" destId="{157FD717-1D32-4C32-9CC7-5C959A797FA6}" srcOrd="3" destOrd="0" presId="urn:microsoft.com/office/officeart/2005/8/layout/gear1"/>
    <dgm:cxn modelId="{0E2C0671-C526-4701-8E7B-E4BD37B3AC1A}" type="presOf" srcId="{89223175-2246-454F-BDC2-676B779C91F9}" destId="{985E7F1B-838B-4D0F-B5B3-EC0A418317C5}" srcOrd="0" destOrd="0" presId="urn:microsoft.com/office/officeart/2005/8/layout/gear1"/>
    <dgm:cxn modelId="{C367DDD9-EB3F-4B38-8B36-2D6A5877B830}" type="presOf" srcId="{1DB3A664-3327-429A-BDE0-7BC0C3D22E2E}" destId="{188783B6-D5DC-4682-90CA-09D2D0BBA0CE}" srcOrd="2" destOrd="0" presId="urn:microsoft.com/office/officeart/2005/8/layout/gear1"/>
    <dgm:cxn modelId="{2AE92F80-F561-4B6E-8B8A-51EF75A2DB7A}" type="presOf" srcId="{08F45A5C-7201-4013-9CCC-A3928BC0A399}" destId="{16B8BB0A-A673-4D93-974D-6BFB661A33CD}" srcOrd="0" destOrd="0" presId="urn:microsoft.com/office/officeart/2005/8/layout/gear1"/>
    <dgm:cxn modelId="{71029725-BFAD-443F-9C73-B7F07C4E46DE}" type="presOf" srcId="{1DB3A664-3327-429A-BDE0-7BC0C3D22E2E}" destId="{C4368B47-CF3A-47EA-A169-6831338A8D04}" srcOrd="0" destOrd="0" presId="urn:microsoft.com/office/officeart/2005/8/layout/gear1"/>
    <dgm:cxn modelId="{11F85634-2957-472D-8F8B-E73FA2783B63}" type="presParOf" srcId="{985E7F1B-838B-4D0F-B5B3-EC0A418317C5}" destId="{16B8BB0A-A673-4D93-974D-6BFB661A33CD}" srcOrd="0" destOrd="0" presId="urn:microsoft.com/office/officeart/2005/8/layout/gear1"/>
    <dgm:cxn modelId="{0EDB1A20-5262-442D-B510-D6BAA8ED9CB1}" type="presParOf" srcId="{985E7F1B-838B-4D0F-B5B3-EC0A418317C5}" destId="{3BAC8162-F99C-4336-8FFE-2FF198FEC711}" srcOrd="1" destOrd="0" presId="urn:microsoft.com/office/officeart/2005/8/layout/gear1"/>
    <dgm:cxn modelId="{1FDE0122-060C-4491-90C4-58A50D190C51}" type="presParOf" srcId="{985E7F1B-838B-4D0F-B5B3-EC0A418317C5}" destId="{8D5332A7-E167-435D-9EF3-48D71C6A290B}" srcOrd="2" destOrd="0" presId="urn:microsoft.com/office/officeart/2005/8/layout/gear1"/>
    <dgm:cxn modelId="{2D77A748-D3D5-47A9-8BFE-C6A20C622023}" type="presParOf" srcId="{985E7F1B-838B-4D0F-B5B3-EC0A418317C5}" destId="{706EBE3F-B3E2-4890-A1BD-358156092031}" srcOrd="3" destOrd="0" presId="urn:microsoft.com/office/officeart/2005/8/layout/gear1"/>
    <dgm:cxn modelId="{67164237-54EC-4B3E-B974-989AFFCFEDAE}" type="presParOf" srcId="{985E7F1B-838B-4D0F-B5B3-EC0A418317C5}" destId="{AB7CA3E3-FFC2-452F-9B01-4C7641CF57CE}" srcOrd="4" destOrd="0" presId="urn:microsoft.com/office/officeart/2005/8/layout/gear1"/>
    <dgm:cxn modelId="{B8802FBB-61DB-4E16-AFC9-BE9541466B90}" type="presParOf" srcId="{985E7F1B-838B-4D0F-B5B3-EC0A418317C5}" destId="{976DCCAF-A5E6-432F-A3B3-6F5A01DB61E0}" srcOrd="5" destOrd="0" presId="urn:microsoft.com/office/officeart/2005/8/layout/gear1"/>
    <dgm:cxn modelId="{0AADD0F2-2DD1-4B14-B1E9-7B871442FC9B}" type="presParOf" srcId="{985E7F1B-838B-4D0F-B5B3-EC0A418317C5}" destId="{C4368B47-CF3A-47EA-A169-6831338A8D04}" srcOrd="6" destOrd="0" presId="urn:microsoft.com/office/officeart/2005/8/layout/gear1"/>
    <dgm:cxn modelId="{337BC17D-20D8-44F3-B2C0-2B737443D1EB}" type="presParOf" srcId="{985E7F1B-838B-4D0F-B5B3-EC0A418317C5}" destId="{1795CC9D-7A59-4C08-AC96-9CAF171FB1ED}" srcOrd="7" destOrd="0" presId="urn:microsoft.com/office/officeart/2005/8/layout/gear1"/>
    <dgm:cxn modelId="{868E0EC4-4DA9-4DC1-966A-9FA41064BD88}" type="presParOf" srcId="{985E7F1B-838B-4D0F-B5B3-EC0A418317C5}" destId="{188783B6-D5DC-4682-90CA-09D2D0BBA0CE}" srcOrd="8" destOrd="0" presId="urn:microsoft.com/office/officeart/2005/8/layout/gear1"/>
    <dgm:cxn modelId="{7CC49315-730C-412B-84BF-D12E0E4715E4}" type="presParOf" srcId="{985E7F1B-838B-4D0F-B5B3-EC0A418317C5}" destId="{157FD717-1D32-4C32-9CC7-5C959A797FA6}" srcOrd="9" destOrd="0" presId="urn:microsoft.com/office/officeart/2005/8/layout/gear1"/>
    <dgm:cxn modelId="{7526A9EF-7E36-46CE-96F6-C0DD7E393C73}" type="presParOf" srcId="{985E7F1B-838B-4D0F-B5B3-EC0A418317C5}" destId="{78DFE331-BE90-45A3-8905-4BEA652BC386}" srcOrd="10" destOrd="0" presId="urn:microsoft.com/office/officeart/2005/8/layout/gear1"/>
    <dgm:cxn modelId="{05052105-398E-487D-94A7-034943A41344}" type="presParOf" srcId="{985E7F1B-838B-4D0F-B5B3-EC0A418317C5}" destId="{A0A829BE-F731-4831-A962-A1EFF0D83977}" srcOrd="11" destOrd="0" presId="urn:microsoft.com/office/officeart/2005/8/layout/gear1"/>
    <dgm:cxn modelId="{C1F50A8D-D3F7-4BF4-9A16-183F20C99F50}" type="presParOf" srcId="{985E7F1B-838B-4D0F-B5B3-EC0A418317C5}" destId="{62CB947B-C371-40A1-9E23-5DF809298C7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6B8EA-2EFF-4C5B-A341-52493D494F9F}"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n-US"/>
        </a:p>
      </dgm:t>
    </dgm:pt>
    <dgm:pt modelId="{2BFFF68A-4D84-4492-A8D6-C800379DB8C7}">
      <dgm:prSet phldrT="[Text]"/>
      <dgm:spPr/>
      <dgm:t>
        <a:bodyPr/>
        <a:lstStyle/>
        <a:p>
          <a:r>
            <a:rPr lang="en-US" dirty="0"/>
            <a:t>OCM Oversees</a:t>
          </a:r>
        </a:p>
      </dgm:t>
    </dgm:pt>
    <dgm:pt modelId="{3DA33CAB-DE69-4B31-BCE9-AD0AD13A7569}" type="parTrans" cxnId="{0AC6FD18-3418-43B6-AA8F-4A106B7CC80E}">
      <dgm:prSet/>
      <dgm:spPr/>
      <dgm:t>
        <a:bodyPr/>
        <a:lstStyle/>
        <a:p>
          <a:endParaRPr lang="en-US"/>
        </a:p>
      </dgm:t>
    </dgm:pt>
    <dgm:pt modelId="{B87F8E23-9E05-4E40-9397-91DE4D71A520}" type="sibTrans" cxnId="{0AC6FD18-3418-43B6-AA8F-4A106B7CC80E}">
      <dgm:prSet/>
      <dgm:spPr/>
      <dgm:t>
        <a:bodyPr/>
        <a:lstStyle/>
        <a:p>
          <a:endParaRPr lang="en-US"/>
        </a:p>
      </dgm:t>
    </dgm:pt>
    <dgm:pt modelId="{4EB8DBBF-17BA-43A7-A605-984629CA5A40}">
      <dgm:prSet phldrT="[Text]"/>
      <dgm:spPr/>
      <dgm:t>
        <a:bodyPr/>
        <a:lstStyle/>
        <a:p>
          <a:r>
            <a:rPr lang="en-US" dirty="0"/>
            <a:t>Adult Use – </a:t>
          </a:r>
          <a:r>
            <a:rPr lang="en-US" i="1" dirty="0"/>
            <a:t>Recreational</a:t>
          </a:r>
          <a:r>
            <a:rPr lang="en-US" dirty="0"/>
            <a:t> </a:t>
          </a:r>
        </a:p>
      </dgm:t>
    </dgm:pt>
    <dgm:pt modelId="{BA615606-5041-4252-8E1C-DAEB76497E5E}" type="parTrans" cxnId="{2874D93E-438E-42F5-AD08-A199CE707259}">
      <dgm:prSet/>
      <dgm:spPr/>
      <dgm:t>
        <a:bodyPr/>
        <a:lstStyle/>
        <a:p>
          <a:endParaRPr lang="en-US"/>
        </a:p>
      </dgm:t>
    </dgm:pt>
    <dgm:pt modelId="{46035855-EC3A-4B1A-AB5B-D0AF6229E876}" type="sibTrans" cxnId="{2874D93E-438E-42F5-AD08-A199CE707259}">
      <dgm:prSet/>
      <dgm:spPr/>
      <dgm:t>
        <a:bodyPr/>
        <a:lstStyle/>
        <a:p>
          <a:endParaRPr lang="en-US"/>
        </a:p>
      </dgm:t>
    </dgm:pt>
    <dgm:pt modelId="{CD841199-25A6-42C5-A644-8D1057D70A5A}">
      <dgm:prSet phldrT="[Text]"/>
      <dgm:spPr/>
      <dgm:t>
        <a:bodyPr/>
        <a:lstStyle/>
        <a:p>
          <a:r>
            <a:rPr lang="en-US" dirty="0"/>
            <a:t>Medical Cannabis</a:t>
          </a:r>
        </a:p>
      </dgm:t>
    </dgm:pt>
    <dgm:pt modelId="{D44A9444-23DB-46F9-B9A5-3AB0F7A96DB0}" type="parTrans" cxnId="{B9ADD060-0132-4EFD-8AF5-4BB455A89E5D}">
      <dgm:prSet/>
      <dgm:spPr/>
      <dgm:t>
        <a:bodyPr/>
        <a:lstStyle/>
        <a:p>
          <a:endParaRPr lang="en-US"/>
        </a:p>
      </dgm:t>
    </dgm:pt>
    <dgm:pt modelId="{C8797EEA-55C7-444E-ACE1-91DFF4BFE702}" type="sibTrans" cxnId="{B9ADD060-0132-4EFD-8AF5-4BB455A89E5D}">
      <dgm:prSet/>
      <dgm:spPr/>
      <dgm:t>
        <a:bodyPr/>
        <a:lstStyle/>
        <a:p>
          <a:endParaRPr lang="en-US"/>
        </a:p>
      </dgm:t>
    </dgm:pt>
    <dgm:pt modelId="{2E81A555-FFF6-48B3-A67B-1C939D0E4095}">
      <dgm:prSet phldrT="[Text]"/>
      <dgm:spPr/>
      <dgm:t>
        <a:bodyPr/>
        <a:lstStyle/>
        <a:p>
          <a:r>
            <a:rPr lang="en-US" dirty="0"/>
            <a:t>Hemp</a:t>
          </a:r>
        </a:p>
      </dgm:t>
    </dgm:pt>
    <dgm:pt modelId="{1FDF32C9-B128-4582-ABB2-E3B0CF9DD286}" type="parTrans" cxnId="{256F78AB-DD2D-4826-B016-783FFA2ED700}">
      <dgm:prSet/>
      <dgm:spPr/>
      <dgm:t>
        <a:bodyPr/>
        <a:lstStyle/>
        <a:p>
          <a:endParaRPr lang="en-US"/>
        </a:p>
      </dgm:t>
    </dgm:pt>
    <dgm:pt modelId="{837176B8-0186-4277-B775-FEEBD0BBA64A}" type="sibTrans" cxnId="{256F78AB-DD2D-4826-B016-783FFA2ED700}">
      <dgm:prSet/>
      <dgm:spPr/>
      <dgm:t>
        <a:bodyPr/>
        <a:lstStyle/>
        <a:p>
          <a:endParaRPr lang="en-US"/>
        </a:p>
      </dgm:t>
    </dgm:pt>
    <dgm:pt modelId="{3B5907F3-FA06-49D4-A597-63E76492E0E7}" type="pres">
      <dgm:prSet presAssocID="{A056B8EA-2EFF-4C5B-A341-52493D494F9F}" presName="cycle" presStyleCnt="0">
        <dgm:presLayoutVars>
          <dgm:chMax val="1"/>
          <dgm:dir/>
          <dgm:animLvl val="ctr"/>
          <dgm:resizeHandles val="exact"/>
        </dgm:presLayoutVars>
      </dgm:prSet>
      <dgm:spPr/>
      <dgm:t>
        <a:bodyPr/>
        <a:lstStyle/>
        <a:p>
          <a:endParaRPr lang="en-US"/>
        </a:p>
      </dgm:t>
    </dgm:pt>
    <dgm:pt modelId="{9B93C01D-B11C-4BF1-A631-1645921D6FDB}" type="pres">
      <dgm:prSet presAssocID="{2BFFF68A-4D84-4492-A8D6-C800379DB8C7}" presName="centerShape" presStyleLbl="node0" presStyleIdx="0" presStyleCnt="1"/>
      <dgm:spPr/>
      <dgm:t>
        <a:bodyPr/>
        <a:lstStyle/>
        <a:p>
          <a:endParaRPr lang="en-US"/>
        </a:p>
      </dgm:t>
    </dgm:pt>
    <dgm:pt modelId="{12EDEEE8-16AE-44EE-A24B-970B1D6FC4FB}" type="pres">
      <dgm:prSet presAssocID="{BA615606-5041-4252-8E1C-DAEB76497E5E}" presName="parTrans" presStyleLbl="bgSibTrans2D1" presStyleIdx="0" presStyleCnt="3" custAng="448353" custFlipVert="1" custFlipHor="1" custScaleX="45645" custScaleY="116016" custLinFactNeighborX="24361" custLinFactNeighborY="77415"/>
      <dgm:spPr/>
      <dgm:t>
        <a:bodyPr/>
        <a:lstStyle/>
        <a:p>
          <a:endParaRPr lang="en-US"/>
        </a:p>
      </dgm:t>
    </dgm:pt>
    <dgm:pt modelId="{635165EF-E068-40DE-BD9A-1F75D4BEE964}" type="pres">
      <dgm:prSet presAssocID="{4EB8DBBF-17BA-43A7-A605-984629CA5A40}" presName="node" presStyleLbl="node1" presStyleIdx="0" presStyleCnt="3" custRadScaleRad="130208" custRadScaleInc="2890">
        <dgm:presLayoutVars>
          <dgm:bulletEnabled val="1"/>
        </dgm:presLayoutVars>
      </dgm:prSet>
      <dgm:spPr/>
      <dgm:t>
        <a:bodyPr/>
        <a:lstStyle/>
        <a:p>
          <a:endParaRPr lang="en-US"/>
        </a:p>
      </dgm:t>
    </dgm:pt>
    <dgm:pt modelId="{DB4A61E9-6A87-4FA0-BB42-627F500F3D58}" type="pres">
      <dgm:prSet presAssocID="{D44A9444-23DB-46F9-B9A5-3AB0F7A96DB0}" presName="parTrans" presStyleLbl="bgSibTrans2D1" presStyleIdx="1" presStyleCnt="3" custAng="10800000" custScaleX="47295" custScaleY="95458" custLinFactNeighborX="2076" custLinFactNeighborY="68295"/>
      <dgm:spPr/>
      <dgm:t>
        <a:bodyPr/>
        <a:lstStyle/>
        <a:p>
          <a:endParaRPr lang="en-US"/>
        </a:p>
      </dgm:t>
    </dgm:pt>
    <dgm:pt modelId="{B05F5700-16B5-4094-8778-2A41DF8F5410}" type="pres">
      <dgm:prSet presAssocID="{CD841199-25A6-42C5-A644-8D1057D70A5A}" presName="node" presStyleLbl="node1" presStyleIdx="1" presStyleCnt="3">
        <dgm:presLayoutVars>
          <dgm:bulletEnabled val="1"/>
        </dgm:presLayoutVars>
      </dgm:prSet>
      <dgm:spPr/>
      <dgm:t>
        <a:bodyPr/>
        <a:lstStyle/>
        <a:p>
          <a:endParaRPr lang="en-US"/>
        </a:p>
      </dgm:t>
    </dgm:pt>
    <dgm:pt modelId="{3BF47901-FF14-4436-AAE0-B91CBFEEFC77}" type="pres">
      <dgm:prSet presAssocID="{1FDF32C9-B128-4582-ABB2-E3B0CF9DD286}" presName="parTrans" presStyleLbl="bgSibTrans2D1" presStyleIdx="2" presStyleCnt="3" custAng="9982051" custScaleX="43743" custScaleY="117368" custLinFactNeighborX="-25535" custLinFactNeighborY="69562"/>
      <dgm:spPr/>
      <dgm:t>
        <a:bodyPr/>
        <a:lstStyle/>
        <a:p>
          <a:endParaRPr lang="en-US"/>
        </a:p>
      </dgm:t>
    </dgm:pt>
    <dgm:pt modelId="{2D0209F2-E25E-4E3C-902E-F4BC51896452}" type="pres">
      <dgm:prSet presAssocID="{2E81A555-FFF6-48B3-A67B-1C939D0E4095}" presName="node" presStyleLbl="node1" presStyleIdx="2" presStyleCnt="3" custRadScaleRad="137106" custRadScaleInc="648">
        <dgm:presLayoutVars>
          <dgm:bulletEnabled val="1"/>
        </dgm:presLayoutVars>
      </dgm:prSet>
      <dgm:spPr/>
      <dgm:t>
        <a:bodyPr/>
        <a:lstStyle/>
        <a:p>
          <a:endParaRPr lang="en-US"/>
        </a:p>
      </dgm:t>
    </dgm:pt>
  </dgm:ptLst>
  <dgm:cxnLst>
    <dgm:cxn modelId="{338E084D-64DC-4AC0-8DF7-E2D1320511E3}" type="presOf" srcId="{4EB8DBBF-17BA-43A7-A605-984629CA5A40}" destId="{635165EF-E068-40DE-BD9A-1F75D4BEE964}" srcOrd="0" destOrd="0" presId="urn:microsoft.com/office/officeart/2005/8/layout/radial4"/>
    <dgm:cxn modelId="{5845DF41-D47D-407F-BB9C-7ADECD840BA8}" type="presOf" srcId="{1FDF32C9-B128-4582-ABB2-E3B0CF9DD286}" destId="{3BF47901-FF14-4436-AAE0-B91CBFEEFC77}" srcOrd="0" destOrd="0" presId="urn:microsoft.com/office/officeart/2005/8/layout/radial4"/>
    <dgm:cxn modelId="{B9ADD060-0132-4EFD-8AF5-4BB455A89E5D}" srcId="{2BFFF68A-4D84-4492-A8D6-C800379DB8C7}" destId="{CD841199-25A6-42C5-A644-8D1057D70A5A}" srcOrd="1" destOrd="0" parTransId="{D44A9444-23DB-46F9-B9A5-3AB0F7A96DB0}" sibTransId="{C8797EEA-55C7-444E-ACE1-91DFF4BFE702}"/>
    <dgm:cxn modelId="{80B6774C-653F-4956-8D71-76A32D8F8C97}" type="presOf" srcId="{D44A9444-23DB-46F9-B9A5-3AB0F7A96DB0}" destId="{DB4A61E9-6A87-4FA0-BB42-627F500F3D58}" srcOrd="0" destOrd="0" presId="urn:microsoft.com/office/officeart/2005/8/layout/radial4"/>
    <dgm:cxn modelId="{0AC6FD18-3418-43B6-AA8F-4A106B7CC80E}" srcId="{A056B8EA-2EFF-4C5B-A341-52493D494F9F}" destId="{2BFFF68A-4D84-4492-A8D6-C800379DB8C7}" srcOrd="0" destOrd="0" parTransId="{3DA33CAB-DE69-4B31-BCE9-AD0AD13A7569}" sibTransId="{B87F8E23-9E05-4E40-9397-91DE4D71A520}"/>
    <dgm:cxn modelId="{364528FE-8D70-4102-AD70-69E3DBD9D4B9}" type="presOf" srcId="{A056B8EA-2EFF-4C5B-A341-52493D494F9F}" destId="{3B5907F3-FA06-49D4-A597-63E76492E0E7}" srcOrd="0" destOrd="0" presId="urn:microsoft.com/office/officeart/2005/8/layout/radial4"/>
    <dgm:cxn modelId="{297F6C37-8F8B-49B8-A7A1-390E9D1ABC5C}" type="presOf" srcId="{CD841199-25A6-42C5-A644-8D1057D70A5A}" destId="{B05F5700-16B5-4094-8778-2A41DF8F5410}" srcOrd="0" destOrd="0" presId="urn:microsoft.com/office/officeart/2005/8/layout/radial4"/>
    <dgm:cxn modelId="{8251B416-BC44-479E-B77C-47D2DEA8DECC}" type="presOf" srcId="{BA615606-5041-4252-8E1C-DAEB76497E5E}" destId="{12EDEEE8-16AE-44EE-A24B-970B1D6FC4FB}" srcOrd="0" destOrd="0" presId="urn:microsoft.com/office/officeart/2005/8/layout/radial4"/>
    <dgm:cxn modelId="{2874D93E-438E-42F5-AD08-A199CE707259}" srcId="{2BFFF68A-4D84-4492-A8D6-C800379DB8C7}" destId="{4EB8DBBF-17BA-43A7-A605-984629CA5A40}" srcOrd="0" destOrd="0" parTransId="{BA615606-5041-4252-8E1C-DAEB76497E5E}" sibTransId="{46035855-EC3A-4B1A-AB5B-D0AF6229E876}"/>
    <dgm:cxn modelId="{83019B61-3A77-4DF7-B969-4DF5DCBB9E1A}" type="presOf" srcId="{2BFFF68A-4D84-4492-A8D6-C800379DB8C7}" destId="{9B93C01D-B11C-4BF1-A631-1645921D6FDB}" srcOrd="0" destOrd="0" presId="urn:microsoft.com/office/officeart/2005/8/layout/radial4"/>
    <dgm:cxn modelId="{256F78AB-DD2D-4826-B016-783FFA2ED700}" srcId="{2BFFF68A-4D84-4492-A8D6-C800379DB8C7}" destId="{2E81A555-FFF6-48B3-A67B-1C939D0E4095}" srcOrd="2" destOrd="0" parTransId="{1FDF32C9-B128-4582-ABB2-E3B0CF9DD286}" sibTransId="{837176B8-0186-4277-B775-FEEBD0BBA64A}"/>
    <dgm:cxn modelId="{47771DE5-495A-41D8-8C3D-AAFC18C34542}" type="presOf" srcId="{2E81A555-FFF6-48B3-A67B-1C939D0E4095}" destId="{2D0209F2-E25E-4E3C-902E-F4BC51896452}" srcOrd="0" destOrd="0" presId="urn:microsoft.com/office/officeart/2005/8/layout/radial4"/>
    <dgm:cxn modelId="{036404B5-651B-4BEE-8750-B23E05D2F8A0}" type="presParOf" srcId="{3B5907F3-FA06-49D4-A597-63E76492E0E7}" destId="{9B93C01D-B11C-4BF1-A631-1645921D6FDB}" srcOrd="0" destOrd="0" presId="urn:microsoft.com/office/officeart/2005/8/layout/radial4"/>
    <dgm:cxn modelId="{63FCBE13-504D-4885-959C-E965DD37FF2F}" type="presParOf" srcId="{3B5907F3-FA06-49D4-A597-63E76492E0E7}" destId="{12EDEEE8-16AE-44EE-A24B-970B1D6FC4FB}" srcOrd="1" destOrd="0" presId="urn:microsoft.com/office/officeart/2005/8/layout/radial4"/>
    <dgm:cxn modelId="{69B60F23-CE6E-43FF-A25C-B6701B78863C}" type="presParOf" srcId="{3B5907F3-FA06-49D4-A597-63E76492E0E7}" destId="{635165EF-E068-40DE-BD9A-1F75D4BEE964}" srcOrd="2" destOrd="0" presId="urn:microsoft.com/office/officeart/2005/8/layout/radial4"/>
    <dgm:cxn modelId="{EAA6D757-35C8-434F-95AB-723C3493974C}" type="presParOf" srcId="{3B5907F3-FA06-49D4-A597-63E76492E0E7}" destId="{DB4A61E9-6A87-4FA0-BB42-627F500F3D58}" srcOrd="3" destOrd="0" presId="urn:microsoft.com/office/officeart/2005/8/layout/radial4"/>
    <dgm:cxn modelId="{9BE1319B-514F-4F5A-84B4-C303A7AD5114}" type="presParOf" srcId="{3B5907F3-FA06-49D4-A597-63E76492E0E7}" destId="{B05F5700-16B5-4094-8778-2A41DF8F5410}" srcOrd="4" destOrd="0" presId="urn:microsoft.com/office/officeart/2005/8/layout/radial4"/>
    <dgm:cxn modelId="{CB06D9E9-3F97-4224-A21E-608571815D9C}" type="presParOf" srcId="{3B5907F3-FA06-49D4-A597-63E76492E0E7}" destId="{3BF47901-FF14-4436-AAE0-B91CBFEEFC77}" srcOrd="5" destOrd="0" presId="urn:microsoft.com/office/officeart/2005/8/layout/radial4"/>
    <dgm:cxn modelId="{A5EB3374-7BAD-416B-AC26-E49258AD4CFA}" type="presParOf" srcId="{3B5907F3-FA06-49D4-A597-63E76492E0E7}" destId="{2D0209F2-E25E-4E3C-902E-F4BC5189645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88C32-45D3-422F-9AE0-B55AA7FD49C8}"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A400DF0C-EEB6-41EA-A525-85905E68CE12}">
      <dgm:prSet phldrT="[Text]"/>
      <dgm:spPr/>
      <dgm:t>
        <a:bodyPr/>
        <a:lstStyle/>
        <a:p>
          <a:r>
            <a:rPr lang="en-US" dirty="0"/>
            <a:t>Record Expungement</a:t>
          </a:r>
        </a:p>
      </dgm:t>
    </dgm:pt>
    <dgm:pt modelId="{F9E0EB0A-30F2-455C-A925-A2B9DAB3919A}" type="parTrans" cxnId="{3350991B-3D95-4FD8-A0CC-B639B23F1EBA}">
      <dgm:prSet/>
      <dgm:spPr/>
      <dgm:t>
        <a:bodyPr/>
        <a:lstStyle/>
        <a:p>
          <a:endParaRPr lang="en-US"/>
        </a:p>
      </dgm:t>
    </dgm:pt>
    <dgm:pt modelId="{77B6AC41-B792-40A9-AC30-9588288589AA}" type="sibTrans" cxnId="{3350991B-3D95-4FD8-A0CC-B639B23F1EBA}">
      <dgm:prSet/>
      <dgm:spPr/>
      <dgm:t>
        <a:bodyPr/>
        <a:lstStyle/>
        <a:p>
          <a:endParaRPr lang="en-US"/>
        </a:p>
      </dgm:t>
    </dgm:pt>
    <dgm:pt modelId="{362A630F-A968-470F-A428-212E264C374D}">
      <dgm:prSet phldrT="[Text]"/>
      <dgm:spPr/>
      <dgm:t>
        <a:bodyPr/>
        <a:lstStyle/>
        <a:p>
          <a:pPr algn="ctr"/>
          <a:r>
            <a:rPr lang="en-US" dirty="0"/>
            <a:t>Community Reinvestment</a:t>
          </a:r>
        </a:p>
      </dgm:t>
    </dgm:pt>
    <dgm:pt modelId="{16361D6F-4311-4213-AE2F-D649EE8C43FE}" type="parTrans" cxnId="{D41D5D14-536D-4EF8-8CF0-F1C165A86AC4}">
      <dgm:prSet/>
      <dgm:spPr/>
      <dgm:t>
        <a:bodyPr/>
        <a:lstStyle/>
        <a:p>
          <a:endParaRPr lang="en-US"/>
        </a:p>
      </dgm:t>
    </dgm:pt>
    <dgm:pt modelId="{9EFB1A31-7963-4D12-87B7-48B4469CB316}" type="sibTrans" cxnId="{D41D5D14-536D-4EF8-8CF0-F1C165A86AC4}">
      <dgm:prSet/>
      <dgm:spPr/>
      <dgm:t>
        <a:bodyPr/>
        <a:lstStyle/>
        <a:p>
          <a:endParaRPr lang="en-US"/>
        </a:p>
      </dgm:t>
    </dgm:pt>
    <dgm:pt modelId="{E5462832-D902-42E3-AF9F-E875D2EC17D5}">
      <dgm:prSet phldrT="[Text]"/>
      <dgm:spPr/>
      <dgm:t>
        <a:bodyPr/>
        <a:lstStyle/>
        <a:p>
          <a:pPr algn="ctr"/>
          <a:r>
            <a:rPr lang="en-US"/>
            <a:t>Equity in the Market</a:t>
          </a:r>
        </a:p>
      </dgm:t>
    </dgm:pt>
    <dgm:pt modelId="{597BD80A-C276-4E67-956D-9DF77DE41101}" type="parTrans" cxnId="{BEEF7EF8-9FD5-4CC2-81EE-91845E554F5C}">
      <dgm:prSet/>
      <dgm:spPr/>
      <dgm:t>
        <a:bodyPr/>
        <a:lstStyle/>
        <a:p>
          <a:endParaRPr lang="en-US"/>
        </a:p>
      </dgm:t>
    </dgm:pt>
    <dgm:pt modelId="{696E4B8E-291C-4F6D-8EC9-16ACD92DB498}" type="sibTrans" cxnId="{BEEF7EF8-9FD5-4CC2-81EE-91845E554F5C}">
      <dgm:prSet/>
      <dgm:spPr/>
      <dgm:t>
        <a:bodyPr/>
        <a:lstStyle/>
        <a:p>
          <a:endParaRPr lang="en-US"/>
        </a:p>
      </dgm:t>
    </dgm:pt>
    <dgm:pt modelId="{8A69DB57-1D1D-41FE-BBDB-3FC17CEF6332}" type="pres">
      <dgm:prSet presAssocID="{94D88C32-45D3-422F-9AE0-B55AA7FD49C8}" presName="compositeShape" presStyleCnt="0">
        <dgm:presLayoutVars>
          <dgm:chMax val="7"/>
          <dgm:dir/>
          <dgm:resizeHandles val="exact"/>
        </dgm:presLayoutVars>
      </dgm:prSet>
      <dgm:spPr/>
      <dgm:t>
        <a:bodyPr/>
        <a:lstStyle/>
        <a:p>
          <a:endParaRPr lang="en-US"/>
        </a:p>
      </dgm:t>
    </dgm:pt>
    <dgm:pt modelId="{981189A6-5DF2-448C-8C8E-8112029E4425}" type="pres">
      <dgm:prSet presAssocID="{A400DF0C-EEB6-41EA-A525-85905E68CE12}" presName="circ1" presStyleLbl="vennNode1" presStyleIdx="0" presStyleCnt="3"/>
      <dgm:spPr/>
      <dgm:t>
        <a:bodyPr/>
        <a:lstStyle/>
        <a:p>
          <a:endParaRPr lang="en-US"/>
        </a:p>
      </dgm:t>
    </dgm:pt>
    <dgm:pt modelId="{77BF6292-64BC-49BC-8AA7-9AEB8F082E1B}" type="pres">
      <dgm:prSet presAssocID="{A400DF0C-EEB6-41EA-A525-85905E68CE12}" presName="circ1Tx" presStyleLbl="revTx" presStyleIdx="0" presStyleCnt="0">
        <dgm:presLayoutVars>
          <dgm:chMax val="0"/>
          <dgm:chPref val="0"/>
          <dgm:bulletEnabled val="1"/>
        </dgm:presLayoutVars>
      </dgm:prSet>
      <dgm:spPr/>
      <dgm:t>
        <a:bodyPr/>
        <a:lstStyle/>
        <a:p>
          <a:endParaRPr lang="en-US"/>
        </a:p>
      </dgm:t>
    </dgm:pt>
    <dgm:pt modelId="{1F078469-5112-42DA-AE84-BB288008F593}" type="pres">
      <dgm:prSet presAssocID="{362A630F-A968-470F-A428-212E264C374D}" presName="circ2" presStyleLbl="vennNode1" presStyleIdx="1" presStyleCnt="3"/>
      <dgm:spPr/>
      <dgm:t>
        <a:bodyPr/>
        <a:lstStyle/>
        <a:p>
          <a:endParaRPr lang="en-US"/>
        </a:p>
      </dgm:t>
    </dgm:pt>
    <dgm:pt modelId="{9AB30D46-C6D8-4973-BBB5-6B219708ADE0}" type="pres">
      <dgm:prSet presAssocID="{362A630F-A968-470F-A428-212E264C374D}" presName="circ2Tx" presStyleLbl="revTx" presStyleIdx="0" presStyleCnt="0">
        <dgm:presLayoutVars>
          <dgm:chMax val="0"/>
          <dgm:chPref val="0"/>
          <dgm:bulletEnabled val="1"/>
        </dgm:presLayoutVars>
      </dgm:prSet>
      <dgm:spPr/>
      <dgm:t>
        <a:bodyPr/>
        <a:lstStyle/>
        <a:p>
          <a:endParaRPr lang="en-US"/>
        </a:p>
      </dgm:t>
    </dgm:pt>
    <dgm:pt modelId="{4F8B5A71-9005-4D2F-9885-5097C0E8B06D}" type="pres">
      <dgm:prSet presAssocID="{E5462832-D902-42E3-AF9F-E875D2EC17D5}" presName="circ3" presStyleLbl="vennNode1" presStyleIdx="2" presStyleCnt="3"/>
      <dgm:spPr/>
      <dgm:t>
        <a:bodyPr/>
        <a:lstStyle/>
        <a:p>
          <a:endParaRPr lang="en-US"/>
        </a:p>
      </dgm:t>
    </dgm:pt>
    <dgm:pt modelId="{F4BB6435-F21E-4900-A062-56B5B450B461}" type="pres">
      <dgm:prSet presAssocID="{E5462832-D902-42E3-AF9F-E875D2EC17D5}" presName="circ3Tx" presStyleLbl="revTx" presStyleIdx="0" presStyleCnt="0">
        <dgm:presLayoutVars>
          <dgm:chMax val="0"/>
          <dgm:chPref val="0"/>
          <dgm:bulletEnabled val="1"/>
        </dgm:presLayoutVars>
      </dgm:prSet>
      <dgm:spPr/>
      <dgm:t>
        <a:bodyPr/>
        <a:lstStyle/>
        <a:p>
          <a:endParaRPr lang="en-US"/>
        </a:p>
      </dgm:t>
    </dgm:pt>
  </dgm:ptLst>
  <dgm:cxnLst>
    <dgm:cxn modelId="{89390D16-7F1A-4C62-AC2E-ADE85886420E}" type="presOf" srcId="{362A630F-A968-470F-A428-212E264C374D}" destId="{9AB30D46-C6D8-4973-BBB5-6B219708ADE0}" srcOrd="1" destOrd="0" presId="urn:microsoft.com/office/officeart/2005/8/layout/venn1"/>
    <dgm:cxn modelId="{6D29A05E-A942-4171-844C-F051E7225805}" type="presOf" srcId="{E5462832-D902-42E3-AF9F-E875D2EC17D5}" destId="{4F8B5A71-9005-4D2F-9885-5097C0E8B06D}" srcOrd="0" destOrd="0" presId="urn:microsoft.com/office/officeart/2005/8/layout/venn1"/>
    <dgm:cxn modelId="{7BB93503-1BD3-404D-B8B9-71F789384AD0}" type="presOf" srcId="{94D88C32-45D3-422F-9AE0-B55AA7FD49C8}" destId="{8A69DB57-1D1D-41FE-BBDB-3FC17CEF6332}" srcOrd="0" destOrd="0" presId="urn:microsoft.com/office/officeart/2005/8/layout/venn1"/>
    <dgm:cxn modelId="{A43698E8-B4B2-4D10-831C-5173E7152EC4}" type="presOf" srcId="{E5462832-D902-42E3-AF9F-E875D2EC17D5}" destId="{F4BB6435-F21E-4900-A062-56B5B450B461}" srcOrd="1" destOrd="0" presId="urn:microsoft.com/office/officeart/2005/8/layout/venn1"/>
    <dgm:cxn modelId="{E4666175-62C3-4B42-8208-7F0BDCCC1BD4}" type="presOf" srcId="{A400DF0C-EEB6-41EA-A525-85905E68CE12}" destId="{77BF6292-64BC-49BC-8AA7-9AEB8F082E1B}" srcOrd="1" destOrd="0" presId="urn:microsoft.com/office/officeart/2005/8/layout/venn1"/>
    <dgm:cxn modelId="{3350991B-3D95-4FD8-A0CC-B639B23F1EBA}" srcId="{94D88C32-45D3-422F-9AE0-B55AA7FD49C8}" destId="{A400DF0C-EEB6-41EA-A525-85905E68CE12}" srcOrd="0" destOrd="0" parTransId="{F9E0EB0A-30F2-455C-A925-A2B9DAB3919A}" sibTransId="{77B6AC41-B792-40A9-AC30-9588288589AA}"/>
    <dgm:cxn modelId="{C9721E92-D8BB-42B2-B7E2-A62810187EAD}" type="presOf" srcId="{A400DF0C-EEB6-41EA-A525-85905E68CE12}" destId="{981189A6-5DF2-448C-8C8E-8112029E4425}" srcOrd="0" destOrd="0" presId="urn:microsoft.com/office/officeart/2005/8/layout/venn1"/>
    <dgm:cxn modelId="{06A94F69-D2A4-44A7-A2AA-5D29BE668BE8}" type="presOf" srcId="{362A630F-A968-470F-A428-212E264C374D}" destId="{1F078469-5112-42DA-AE84-BB288008F593}" srcOrd="0" destOrd="0" presId="urn:microsoft.com/office/officeart/2005/8/layout/venn1"/>
    <dgm:cxn modelId="{D41D5D14-536D-4EF8-8CF0-F1C165A86AC4}" srcId="{94D88C32-45D3-422F-9AE0-B55AA7FD49C8}" destId="{362A630F-A968-470F-A428-212E264C374D}" srcOrd="1" destOrd="0" parTransId="{16361D6F-4311-4213-AE2F-D649EE8C43FE}" sibTransId="{9EFB1A31-7963-4D12-87B7-48B4469CB316}"/>
    <dgm:cxn modelId="{BEEF7EF8-9FD5-4CC2-81EE-91845E554F5C}" srcId="{94D88C32-45D3-422F-9AE0-B55AA7FD49C8}" destId="{E5462832-D902-42E3-AF9F-E875D2EC17D5}" srcOrd="2" destOrd="0" parTransId="{597BD80A-C276-4E67-956D-9DF77DE41101}" sibTransId="{696E4B8E-291C-4F6D-8EC9-16ACD92DB498}"/>
    <dgm:cxn modelId="{1B61BBAF-694F-4707-B935-42F397C81994}" type="presParOf" srcId="{8A69DB57-1D1D-41FE-BBDB-3FC17CEF6332}" destId="{981189A6-5DF2-448C-8C8E-8112029E4425}" srcOrd="0" destOrd="0" presId="urn:microsoft.com/office/officeart/2005/8/layout/venn1"/>
    <dgm:cxn modelId="{03456EBE-B7F7-43F9-9E58-ED9FD2F83788}" type="presParOf" srcId="{8A69DB57-1D1D-41FE-BBDB-3FC17CEF6332}" destId="{77BF6292-64BC-49BC-8AA7-9AEB8F082E1B}" srcOrd="1" destOrd="0" presId="urn:microsoft.com/office/officeart/2005/8/layout/venn1"/>
    <dgm:cxn modelId="{D9E2B775-5434-4284-8F7A-479C6CB36052}" type="presParOf" srcId="{8A69DB57-1D1D-41FE-BBDB-3FC17CEF6332}" destId="{1F078469-5112-42DA-AE84-BB288008F593}" srcOrd="2" destOrd="0" presId="urn:microsoft.com/office/officeart/2005/8/layout/venn1"/>
    <dgm:cxn modelId="{40065E66-564C-42F9-8DA6-8EC0158D8D5B}" type="presParOf" srcId="{8A69DB57-1D1D-41FE-BBDB-3FC17CEF6332}" destId="{9AB30D46-C6D8-4973-BBB5-6B219708ADE0}" srcOrd="3" destOrd="0" presId="urn:microsoft.com/office/officeart/2005/8/layout/venn1"/>
    <dgm:cxn modelId="{2F6FA6EA-B00A-44B7-AA83-3B87FEDBD148}" type="presParOf" srcId="{8A69DB57-1D1D-41FE-BBDB-3FC17CEF6332}" destId="{4F8B5A71-9005-4D2F-9885-5097C0E8B06D}" srcOrd="4" destOrd="0" presId="urn:microsoft.com/office/officeart/2005/8/layout/venn1"/>
    <dgm:cxn modelId="{8414B40F-6D51-4B89-B97A-4A5F984A79AB}" type="presParOf" srcId="{8A69DB57-1D1D-41FE-BBDB-3FC17CEF6332}" destId="{F4BB6435-F21E-4900-A062-56B5B450B46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58ACF4-04EA-416F-BD15-46F0FBFB2657}"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FBE4A75D-D0A8-4E2B-A6BB-1F3164D89768}">
      <dgm:prSet phldrT="[Text]"/>
      <dgm:spPr/>
      <dgm:t>
        <a:bodyPr/>
        <a:lstStyle/>
        <a:p>
          <a:r>
            <a:rPr lang="en-US" b="1"/>
            <a:t>Cultivator</a:t>
          </a:r>
        </a:p>
        <a:p>
          <a:r>
            <a:rPr lang="en-US"/>
            <a:t> Growing, cloning, harvesting, drying, curing, grading, trimming</a:t>
          </a:r>
        </a:p>
      </dgm:t>
    </dgm:pt>
    <dgm:pt modelId="{19435546-18BD-4CC6-9B54-E3844168ADD4}" type="parTrans" cxnId="{862A41D1-C0D5-4FD0-BE94-88E5199934C6}">
      <dgm:prSet/>
      <dgm:spPr/>
      <dgm:t>
        <a:bodyPr/>
        <a:lstStyle/>
        <a:p>
          <a:endParaRPr lang="en-US"/>
        </a:p>
      </dgm:t>
    </dgm:pt>
    <dgm:pt modelId="{D8415B75-8B3F-4A5B-93B5-086E8CD440BF}" type="sibTrans" cxnId="{862A41D1-C0D5-4FD0-BE94-88E5199934C6}">
      <dgm:prSet/>
      <dgm:spPr/>
      <dgm:t>
        <a:bodyPr/>
        <a:lstStyle/>
        <a:p>
          <a:endParaRPr lang="en-US"/>
        </a:p>
      </dgm:t>
    </dgm:pt>
    <dgm:pt modelId="{AFCB3646-46B6-42A4-8F21-BFB9303182CD}">
      <dgm:prSet phldrT="[Text]"/>
      <dgm:spPr/>
      <dgm:t>
        <a:bodyPr/>
        <a:lstStyle/>
        <a:p>
          <a:r>
            <a:rPr lang="en-US" b="1"/>
            <a:t>Nursery</a:t>
          </a:r>
          <a:r>
            <a:rPr lang="en-US"/>
            <a:t> </a:t>
          </a:r>
        </a:p>
        <a:p>
          <a:r>
            <a:rPr lang="en-US"/>
            <a:t>Only clones, immature plants, seeds, and other agricultural products</a:t>
          </a:r>
        </a:p>
      </dgm:t>
    </dgm:pt>
    <dgm:pt modelId="{7D4E00D3-6524-49A0-AA7C-CD30F4464976}" type="parTrans" cxnId="{9F622C8C-64F1-42CB-B28D-41A4DEF368C8}">
      <dgm:prSet/>
      <dgm:spPr/>
      <dgm:t>
        <a:bodyPr/>
        <a:lstStyle/>
        <a:p>
          <a:endParaRPr lang="en-US"/>
        </a:p>
      </dgm:t>
    </dgm:pt>
    <dgm:pt modelId="{B60B9C8D-5B79-4A01-93D0-9C79E771E263}" type="sibTrans" cxnId="{9F622C8C-64F1-42CB-B28D-41A4DEF368C8}">
      <dgm:prSet/>
      <dgm:spPr/>
      <dgm:t>
        <a:bodyPr/>
        <a:lstStyle/>
        <a:p>
          <a:endParaRPr lang="en-US"/>
        </a:p>
      </dgm:t>
    </dgm:pt>
    <dgm:pt modelId="{AE257986-910E-4709-8E9E-B95965EFE3D2}">
      <dgm:prSet phldrT="[Text]"/>
      <dgm:spPr/>
      <dgm:t>
        <a:bodyPr/>
        <a:lstStyle/>
        <a:p>
          <a:r>
            <a:rPr lang="en-US" b="1"/>
            <a:t>Processor</a:t>
          </a:r>
          <a:r>
            <a:rPr lang="en-US"/>
            <a:t> </a:t>
          </a:r>
        </a:p>
        <a:p>
          <a:r>
            <a:rPr lang="en-US"/>
            <a:t>Extracts concentrated cannabis and/or compounds or manufactures</a:t>
          </a:r>
        </a:p>
      </dgm:t>
    </dgm:pt>
    <dgm:pt modelId="{8C6DC035-62FC-4DC5-9FB7-22A6D78D719C}" type="parTrans" cxnId="{2D010146-E1E0-4695-AE72-0A06C0225FC4}">
      <dgm:prSet/>
      <dgm:spPr/>
      <dgm:t>
        <a:bodyPr/>
        <a:lstStyle/>
        <a:p>
          <a:endParaRPr lang="en-US"/>
        </a:p>
      </dgm:t>
    </dgm:pt>
    <dgm:pt modelId="{0DFF5483-BD05-40BB-A821-A6574C86F3E8}" type="sibTrans" cxnId="{2D010146-E1E0-4695-AE72-0A06C0225FC4}">
      <dgm:prSet/>
      <dgm:spPr/>
      <dgm:t>
        <a:bodyPr/>
        <a:lstStyle/>
        <a:p>
          <a:endParaRPr lang="en-US"/>
        </a:p>
      </dgm:t>
    </dgm:pt>
    <dgm:pt modelId="{61275DBF-09D1-479F-8FDE-4E7897EA938D}">
      <dgm:prSet phldrT="[Text]"/>
      <dgm:spPr/>
      <dgm:t>
        <a:bodyPr/>
        <a:lstStyle/>
        <a:p>
          <a:r>
            <a:rPr lang="en-US" b="1"/>
            <a:t>Distributor</a:t>
          </a:r>
        </a:p>
        <a:p>
          <a:r>
            <a:rPr lang="en-US"/>
            <a:t> Wholesale sale to dispensary, on-site consumption, or delivery service</a:t>
          </a:r>
        </a:p>
      </dgm:t>
    </dgm:pt>
    <dgm:pt modelId="{0583F705-E4A0-4C10-890F-479B324EFD4D}" type="parTrans" cxnId="{F37B56D0-D302-42D8-ADAB-1E57097B64E0}">
      <dgm:prSet/>
      <dgm:spPr/>
      <dgm:t>
        <a:bodyPr/>
        <a:lstStyle/>
        <a:p>
          <a:endParaRPr lang="en-US"/>
        </a:p>
      </dgm:t>
    </dgm:pt>
    <dgm:pt modelId="{4260FBFC-DDFE-4E9B-A495-193CDA42F5AC}" type="sibTrans" cxnId="{F37B56D0-D302-42D8-ADAB-1E57097B64E0}">
      <dgm:prSet/>
      <dgm:spPr/>
      <dgm:t>
        <a:bodyPr/>
        <a:lstStyle/>
        <a:p>
          <a:endParaRPr lang="en-US"/>
        </a:p>
      </dgm:t>
    </dgm:pt>
    <dgm:pt modelId="{C95C0836-8F7D-4AAF-A632-866461DAD00A}">
      <dgm:prSet phldrT="[Text]"/>
      <dgm:spPr/>
      <dgm:t>
        <a:bodyPr/>
        <a:lstStyle/>
        <a:p>
          <a:r>
            <a:rPr lang="en-US" b="1"/>
            <a:t>Cooperative </a:t>
          </a:r>
        </a:p>
        <a:p>
          <a:r>
            <a:rPr lang="en-US" b="1"/>
            <a:t>D</a:t>
          </a:r>
          <a:r>
            <a:rPr lang="en-US"/>
            <a:t>emocratically controlled. Can cultivate, process, distribute. Cannot sell directly to consumer</a:t>
          </a:r>
        </a:p>
      </dgm:t>
    </dgm:pt>
    <dgm:pt modelId="{BD3F5EDD-F585-4607-9C1F-CF7E5991047B}" type="parTrans" cxnId="{C886990D-A718-4B52-B446-B2AA1B5CA8E8}">
      <dgm:prSet/>
      <dgm:spPr/>
      <dgm:t>
        <a:bodyPr/>
        <a:lstStyle/>
        <a:p>
          <a:endParaRPr lang="en-US"/>
        </a:p>
      </dgm:t>
    </dgm:pt>
    <dgm:pt modelId="{2AC554A5-04AE-449A-A234-125F8230108C}" type="sibTrans" cxnId="{C886990D-A718-4B52-B446-B2AA1B5CA8E8}">
      <dgm:prSet/>
      <dgm:spPr/>
      <dgm:t>
        <a:bodyPr/>
        <a:lstStyle/>
        <a:p>
          <a:endParaRPr lang="en-US"/>
        </a:p>
      </dgm:t>
    </dgm:pt>
    <dgm:pt modelId="{DEAFF4FB-8749-497B-86FF-316205C37CA4}">
      <dgm:prSet phldrT="[Text]"/>
      <dgm:spPr/>
      <dgm:t>
        <a:bodyPr/>
        <a:lstStyle/>
        <a:p>
          <a:r>
            <a:rPr lang="en-US" b="1"/>
            <a:t>Microbusiness</a:t>
          </a:r>
          <a:r>
            <a:rPr lang="en-US"/>
            <a:t> </a:t>
          </a:r>
        </a:p>
        <a:p>
          <a:r>
            <a:rPr lang="en-US"/>
            <a:t>May be cultivator, processor, distributor or retailer. No person can own more than one license</a:t>
          </a:r>
        </a:p>
      </dgm:t>
    </dgm:pt>
    <dgm:pt modelId="{12DADB01-3EE0-4828-B78E-045916913537}" type="parTrans" cxnId="{CEF511CA-5592-4F6B-A86E-CF01486DFE04}">
      <dgm:prSet/>
      <dgm:spPr/>
      <dgm:t>
        <a:bodyPr/>
        <a:lstStyle/>
        <a:p>
          <a:endParaRPr lang="en-US"/>
        </a:p>
      </dgm:t>
    </dgm:pt>
    <dgm:pt modelId="{0F81CB73-8630-4E50-86C8-4C91A4BBAB90}" type="sibTrans" cxnId="{CEF511CA-5592-4F6B-A86E-CF01486DFE04}">
      <dgm:prSet/>
      <dgm:spPr/>
      <dgm:t>
        <a:bodyPr/>
        <a:lstStyle/>
        <a:p>
          <a:endParaRPr lang="en-US"/>
        </a:p>
      </dgm:t>
    </dgm:pt>
    <dgm:pt modelId="{2B9EA85F-53D8-4E66-9920-76CC5E462DA4}">
      <dgm:prSet phldrT="[Text]"/>
      <dgm:spPr/>
      <dgm:t>
        <a:bodyPr/>
        <a:lstStyle/>
        <a:p>
          <a:r>
            <a:rPr lang="en-US" b="1"/>
            <a:t>Retail-Dispensary</a:t>
          </a:r>
          <a:r>
            <a:rPr lang="en-US"/>
            <a:t> </a:t>
          </a:r>
        </a:p>
        <a:p>
          <a:r>
            <a:rPr lang="en-US"/>
            <a:t>Sells cannabis products directly to consumers</a:t>
          </a:r>
        </a:p>
      </dgm:t>
    </dgm:pt>
    <dgm:pt modelId="{D9E4D4E6-A1BD-4BA3-A540-EEA6AF7674D7}" type="parTrans" cxnId="{B8458CD3-C24A-414B-840B-8C1588CFF55B}">
      <dgm:prSet/>
      <dgm:spPr/>
      <dgm:t>
        <a:bodyPr/>
        <a:lstStyle/>
        <a:p>
          <a:endParaRPr lang="en-US"/>
        </a:p>
      </dgm:t>
    </dgm:pt>
    <dgm:pt modelId="{23A8504A-1693-448C-ADA5-79195527B53B}" type="sibTrans" cxnId="{B8458CD3-C24A-414B-840B-8C1588CFF55B}">
      <dgm:prSet/>
      <dgm:spPr/>
      <dgm:t>
        <a:bodyPr/>
        <a:lstStyle/>
        <a:p>
          <a:endParaRPr lang="en-US"/>
        </a:p>
      </dgm:t>
    </dgm:pt>
    <dgm:pt modelId="{F7215B21-265D-4EF1-B723-6F97540FA332}" type="pres">
      <dgm:prSet presAssocID="{E458ACF4-04EA-416F-BD15-46F0FBFB2657}" presName="diagram" presStyleCnt="0">
        <dgm:presLayoutVars>
          <dgm:dir/>
          <dgm:resizeHandles val="exact"/>
        </dgm:presLayoutVars>
      </dgm:prSet>
      <dgm:spPr/>
      <dgm:t>
        <a:bodyPr/>
        <a:lstStyle/>
        <a:p>
          <a:endParaRPr lang="en-US"/>
        </a:p>
      </dgm:t>
    </dgm:pt>
    <dgm:pt modelId="{07DA1E73-1A00-4326-BA4B-CB7AA149317F}" type="pres">
      <dgm:prSet presAssocID="{2B9EA85F-53D8-4E66-9920-76CC5E462DA4}" presName="node" presStyleLbl="node1" presStyleIdx="0" presStyleCnt="7">
        <dgm:presLayoutVars>
          <dgm:bulletEnabled val="1"/>
        </dgm:presLayoutVars>
      </dgm:prSet>
      <dgm:spPr/>
      <dgm:t>
        <a:bodyPr/>
        <a:lstStyle/>
        <a:p>
          <a:endParaRPr lang="en-US"/>
        </a:p>
      </dgm:t>
    </dgm:pt>
    <dgm:pt modelId="{BA1853FA-725A-491B-8CE9-32C5B2FE8BD9}" type="pres">
      <dgm:prSet presAssocID="{23A8504A-1693-448C-ADA5-79195527B53B}" presName="sibTrans" presStyleCnt="0"/>
      <dgm:spPr/>
    </dgm:pt>
    <dgm:pt modelId="{B4B7C57C-4F09-4C3A-BC2F-4F5A12FF0F7B}" type="pres">
      <dgm:prSet presAssocID="{FBE4A75D-D0A8-4E2B-A6BB-1F3164D89768}" presName="node" presStyleLbl="node1" presStyleIdx="1" presStyleCnt="7">
        <dgm:presLayoutVars>
          <dgm:bulletEnabled val="1"/>
        </dgm:presLayoutVars>
      </dgm:prSet>
      <dgm:spPr/>
      <dgm:t>
        <a:bodyPr/>
        <a:lstStyle/>
        <a:p>
          <a:endParaRPr lang="en-US"/>
        </a:p>
      </dgm:t>
    </dgm:pt>
    <dgm:pt modelId="{C51B099D-AF9B-4DEB-B9E1-C4085B062A07}" type="pres">
      <dgm:prSet presAssocID="{D8415B75-8B3F-4A5B-93B5-086E8CD440BF}" presName="sibTrans" presStyleCnt="0"/>
      <dgm:spPr/>
    </dgm:pt>
    <dgm:pt modelId="{C70D52AB-93E1-45CE-A914-A6A4F15887CD}" type="pres">
      <dgm:prSet presAssocID="{AFCB3646-46B6-42A4-8F21-BFB9303182CD}" presName="node" presStyleLbl="node1" presStyleIdx="2" presStyleCnt="7">
        <dgm:presLayoutVars>
          <dgm:bulletEnabled val="1"/>
        </dgm:presLayoutVars>
      </dgm:prSet>
      <dgm:spPr/>
      <dgm:t>
        <a:bodyPr/>
        <a:lstStyle/>
        <a:p>
          <a:endParaRPr lang="en-US"/>
        </a:p>
      </dgm:t>
    </dgm:pt>
    <dgm:pt modelId="{659E116A-6A28-42B2-AFFF-EF03A3A7C470}" type="pres">
      <dgm:prSet presAssocID="{B60B9C8D-5B79-4A01-93D0-9C79E771E263}" presName="sibTrans" presStyleCnt="0"/>
      <dgm:spPr/>
    </dgm:pt>
    <dgm:pt modelId="{1FD4E717-24DF-416B-998D-3C09210825A6}" type="pres">
      <dgm:prSet presAssocID="{AE257986-910E-4709-8E9E-B95965EFE3D2}" presName="node" presStyleLbl="node1" presStyleIdx="3" presStyleCnt="7">
        <dgm:presLayoutVars>
          <dgm:bulletEnabled val="1"/>
        </dgm:presLayoutVars>
      </dgm:prSet>
      <dgm:spPr/>
      <dgm:t>
        <a:bodyPr/>
        <a:lstStyle/>
        <a:p>
          <a:endParaRPr lang="en-US"/>
        </a:p>
      </dgm:t>
    </dgm:pt>
    <dgm:pt modelId="{A5294F5A-27B4-4936-86A1-AC66DF771E1B}" type="pres">
      <dgm:prSet presAssocID="{0DFF5483-BD05-40BB-A821-A6574C86F3E8}" presName="sibTrans" presStyleCnt="0"/>
      <dgm:spPr/>
    </dgm:pt>
    <dgm:pt modelId="{BBDD8D9D-B6D9-44BE-BE03-399614057B8C}" type="pres">
      <dgm:prSet presAssocID="{61275DBF-09D1-479F-8FDE-4E7897EA938D}" presName="node" presStyleLbl="node1" presStyleIdx="4" presStyleCnt="7">
        <dgm:presLayoutVars>
          <dgm:bulletEnabled val="1"/>
        </dgm:presLayoutVars>
      </dgm:prSet>
      <dgm:spPr/>
      <dgm:t>
        <a:bodyPr/>
        <a:lstStyle/>
        <a:p>
          <a:endParaRPr lang="en-US"/>
        </a:p>
      </dgm:t>
    </dgm:pt>
    <dgm:pt modelId="{246242D4-3475-4C0B-AC81-E5259ED6106D}" type="pres">
      <dgm:prSet presAssocID="{4260FBFC-DDFE-4E9B-A495-193CDA42F5AC}" presName="sibTrans" presStyleCnt="0"/>
      <dgm:spPr/>
    </dgm:pt>
    <dgm:pt modelId="{B014DB34-869E-4F1F-9722-201563A46D4C}" type="pres">
      <dgm:prSet presAssocID="{C95C0836-8F7D-4AAF-A632-866461DAD00A}" presName="node" presStyleLbl="node1" presStyleIdx="5" presStyleCnt="7">
        <dgm:presLayoutVars>
          <dgm:bulletEnabled val="1"/>
        </dgm:presLayoutVars>
      </dgm:prSet>
      <dgm:spPr/>
      <dgm:t>
        <a:bodyPr/>
        <a:lstStyle/>
        <a:p>
          <a:endParaRPr lang="en-US"/>
        </a:p>
      </dgm:t>
    </dgm:pt>
    <dgm:pt modelId="{32449551-17CC-42F9-95E1-C1A99704F8BD}" type="pres">
      <dgm:prSet presAssocID="{2AC554A5-04AE-449A-A234-125F8230108C}" presName="sibTrans" presStyleCnt="0"/>
      <dgm:spPr/>
    </dgm:pt>
    <dgm:pt modelId="{DC7E509F-2144-4C52-8BE6-DCB71206BED3}" type="pres">
      <dgm:prSet presAssocID="{DEAFF4FB-8749-497B-86FF-316205C37CA4}" presName="node" presStyleLbl="node1" presStyleIdx="6" presStyleCnt="7">
        <dgm:presLayoutVars>
          <dgm:bulletEnabled val="1"/>
        </dgm:presLayoutVars>
      </dgm:prSet>
      <dgm:spPr/>
      <dgm:t>
        <a:bodyPr/>
        <a:lstStyle/>
        <a:p>
          <a:endParaRPr lang="en-US"/>
        </a:p>
      </dgm:t>
    </dgm:pt>
  </dgm:ptLst>
  <dgm:cxnLst>
    <dgm:cxn modelId="{944DC551-F21E-4860-8156-ED519933EA15}" type="presOf" srcId="{C95C0836-8F7D-4AAF-A632-866461DAD00A}" destId="{B014DB34-869E-4F1F-9722-201563A46D4C}" srcOrd="0" destOrd="0" presId="urn:microsoft.com/office/officeart/2005/8/layout/default"/>
    <dgm:cxn modelId="{C886990D-A718-4B52-B446-B2AA1B5CA8E8}" srcId="{E458ACF4-04EA-416F-BD15-46F0FBFB2657}" destId="{C95C0836-8F7D-4AAF-A632-866461DAD00A}" srcOrd="5" destOrd="0" parTransId="{BD3F5EDD-F585-4607-9C1F-CF7E5991047B}" sibTransId="{2AC554A5-04AE-449A-A234-125F8230108C}"/>
    <dgm:cxn modelId="{B19B076E-D473-4D2C-8675-2B9F38BB8A30}" type="presOf" srcId="{FBE4A75D-D0A8-4E2B-A6BB-1F3164D89768}" destId="{B4B7C57C-4F09-4C3A-BC2F-4F5A12FF0F7B}" srcOrd="0" destOrd="0" presId="urn:microsoft.com/office/officeart/2005/8/layout/default"/>
    <dgm:cxn modelId="{8F169CA9-4FB9-4666-BAA2-5CDF1C80850A}" type="presOf" srcId="{DEAFF4FB-8749-497B-86FF-316205C37CA4}" destId="{DC7E509F-2144-4C52-8BE6-DCB71206BED3}" srcOrd="0" destOrd="0" presId="urn:microsoft.com/office/officeart/2005/8/layout/default"/>
    <dgm:cxn modelId="{0272C67B-926A-4FED-9DD1-C87598F9AA6B}" type="presOf" srcId="{61275DBF-09D1-479F-8FDE-4E7897EA938D}" destId="{BBDD8D9D-B6D9-44BE-BE03-399614057B8C}" srcOrd="0" destOrd="0" presId="urn:microsoft.com/office/officeart/2005/8/layout/default"/>
    <dgm:cxn modelId="{37956BB7-1795-4D02-8CFC-A2B130D9A78E}" type="presOf" srcId="{E458ACF4-04EA-416F-BD15-46F0FBFB2657}" destId="{F7215B21-265D-4EF1-B723-6F97540FA332}" srcOrd="0" destOrd="0" presId="urn:microsoft.com/office/officeart/2005/8/layout/default"/>
    <dgm:cxn modelId="{42723041-B187-46E1-BC22-C349CFA1B0E2}" type="presOf" srcId="{AFCB3646-46B6-42A4-8F21-BFB9303182CD}" destId="{C70D52AB-93E1-45CE-A914-A6A4F15887CD}" srcOrd="0" destOrd="0" presId="urn:microsoft.com/office/officeart/2005/8/layout/default"/>
    <dgm:cxn modelId="{B7A6CFA3-5051-4850-8000-15CB5E60F39A}" type="presOf" srcId="{AE257986-910E-4709-8E9E-B95965EFE3D2}" destId="{1FD4E717-24DF-416B-998D-3C09210825A6}" srcOrd="0" destOrd="0" presId="urn:microsoft.com/office/officeart/2005/8/layout/default"/>
    <dgm:cxn modelId="{2D010146-E1E0-4695-AE72-0A06C0225FC4}" srcId="{E458ACF4-04EA-416F-BD15-46F0FBFB2657}" destId="{AE257986-910E-4709-8E9E-B95965EFE3D2}" srcOrd="3" destOrd="0" parTransId="{8C6DC035-62FC-4DC5-9FB7-22A6D78D719C}" sibTransId="{0DFF5483-BD05-40BB-A821-A6574C86F3E8}"/>
    <dgm:cxn modelId="{B8458CD3-C24A-414B-840B-8C1588CFF55B}" srcId="{E458ACF4-04EA-416F-BD15-46F0FBFB2657}" destId="{2B9EA85F-53D8-4E66-9920-76CC5E462DA4}" srcOrd="0" destOrd="0" parTransId="{D9E4D4E6-A1BD-4BA3-A540-EEA6AF7674D7}" sibTransId="{23A8504A-1693-448C-ADA5-79195527B53B}"/>
    <dgm:cxn modelId="{94CE15AB-A854-4507-A714-FF45698CA04B}" type="presOf" srcId="{2B9EA85F-53D8-4E66-9920-76CC5E462DA4}" destId="{07DA1E73-1A00-4326-BA4B-CB7AA149317F}" srcOrd="0" destOrd="0" presId="urn:microsoft.com/office/officeart/2005/8/layout/default"/>
    <dgm:cxn modelId="{CEF511CA-5592-4F6B-A86E-CF01486DFE04}" srcId="{E458ACF4-04EA-416F-BD15-46F0FBFB2657}" destId="{DEAFF4FB-8749-497B-86FF-316205C37CA4}" srcOrd="6" destOrd="0" parTransId="{12DADB01-3EE0-4828-B78E-045916913537}" sibTransId="{0F81CB73-8630-4E50-86C8-4C91A4BBAB90}"/>
    <dgm:cxn modelId="{F37B56D0-D302-42D8-ADAB-1E57097B64E0}" srcId="{E458ACF4-04EA-416F-BD15-46F0FBFB2657}" destId="{61275DBF-09D1-479F-8FDE-4E7897EA938D}" srcOrd="4" destOrd="0" parTransId="{0583F705-E4A0-4C10-890F-479B324EFD4D}" sibTransId="{4260FBFC-DDFE-4E9B-A495-193CDA42F5AC}"/>
    <dgm:cxn modelId="{9F622C8C-64F1-42CB-B28D-41A4DEF368C8}" srcId="{E458ACF4-04EA-416F-BD15-46F0FBFB2657}" destId="{AFCB3646-46B6-42A4-8F21-BFB9303182CD}" srcOrd="2" destOrd="0" parTransId="{7D4E00D3-6524-49A0-AA7C-CD30F4464976}" sibTransId="{B60B9C8D-5B79-4A01-93D0-9C79E771E263}"/>
    <dgm:cxn modelId="{862A41D1-C0D5-4FD0-BE94-88E5199934C6}" srcId="{E458ACF4-04EA-416F-BD15-46F0FBFB2657}" destId="{FBE4A75D-D0A8-4E2B-A6BB-1F3164D89768}" srcOrd="1" destOrd="0" parTransId="{19435546-18BD-4CC6-9B54-E3844168ADD4}" sibTransId="{D8415B75-8B3F-4A5B-93B5-086E8CD440BF}"/>
    <dgm:cxn modelId="{783889BD-306E-4E6A-8530-FE261057B5B7}" type="presParOf" srcId="{F7215B21-265D-4EF1-B723-6F97540FA332}" destId="{07DA1E73-1A00-4326-BA4B-CB7AA149317F}" srcOrd="0" destOrd="0" presId="urn:microsoft.com/office/officeart/2005/8/layout/default"/>
    <dgm:cxn modelId="{D33B25CF-6F42-45AD-84EF-FFA1C5507B42}" type="presParOf" srcId="{F7215B21-265D-4EF1-B723-6F97540FA332}" destId="{BA1853FA-725A-491B-8CE9-32C5B2FE8BD9}" srcOrd="1" destOrd="0" presId="urn:microsoft.com/office/officeart/2005/8/layout/default"/>
    <dgm:cxn modelId="{15036671-C238-432E-AA54-A942C84B8BBE}" type="presParOf" srcId="{F7215B21-265D-4EF1-B723-6F97540FA332}" destId="{B4B7C57C-4F09-4C3A-BC2F-4F5A12FF0F7B}" srcOrd="2" destOrd="0" presId="urn:microsoft.com/office/officeart/2005/8/layout/default"/>
    <dgm:cxn modelId="{7B387A8E-8749-4395-861A-F5FC1618F2A6}" type="presParOf" srcId="{F7215B21-265D-4EF1-B723-6F97540FA332}" destId="{C51B099D-AF9B-4DEB-B9E1-C4085B062A07}" srcOrd="3" destOrd="0" presId="urn:microsoft.com/office/officeart/2005/8/layout/default"/>
    <dgm:cxn modelId="{CDBFC371-C998-4050-A209-40AAACEE4578}" type="presParOf" srcId="{F7215B21-265D-4EF1-B723-6F97540FA332}" destId="{C70D52AB-93E1-45CE-A914-A6A4F15887CD}" srcOrd="4" destOrd="0" presId="urn:microsoft.com/office/officeart/2005/8/layout/default"/>
    <dgm:cxn modelId="{C0DF9518-B324-401F-8908-E1C35CE4B62B}" type="presParOf" srcId="{F7215B21-265D-4EF1-B723-6F97540FA332}" destId="{659E116A-6A28-42B2-AFFF-EF03A3A7C470}" srcOrd="5" destOrd="0" presId="urn:microsoft.com/office/officeart/2005/8/layout/default"/>
    <dgm:cxn modelId="{512004BE-3BBA-4096-AD95-95F4CDA78F1F}" type="presParOf" srcId="{F7215B21-265D-4EF1-B723-6F97540FA332}" destId="{1FD4E717-24DF-416B-998D-3C09210825A6}" srcOrd="6" destOrd="0" presId="urn:microsoft.com/office/officeart/2005/8/layout/default"/>
    <dgm:cxn modelId="{D4B5E2F2-CB2A-49B3-919B-EDA3F6DF7A94}" type="presParOf" srcId="{F7215B21-265D-4EF1-B723-6F97540FA332}" destId="{A5294F5A-27B4-4936-86A1-AC66DF771E1B}" srcOrd="7" destOrd="0" presId="urn:microsoft.com/office/officeart/2005/8/layout/default"/>
    <dgm:cxn modelId="{8D3A0644-247C-4807-9869-1663AFA49925}" type="presParOf" srcId="{F7215B21-265D-4EF1-B723-6F97540FA332}" destId="{BBDD8D9D-B6D9-44BE-BE03-399614057B8C}" srcOrd="8" destOrd="0" presId="urn:microsoft.com/office/officeart/2005/8/layout/default"/>
    <dgm:cxn modelId="{53FD9DBD-2665-4C5C-9A85-3ACB290989EC}" type="presParOf" srcId="{F7215B21-265D-4EF1-B723-6F97540FA332}" destId="{246242D4-3475-4C0B-AC81-E5259ED6106D}" srcOrd="9" destOrd="0" presId="urn:microsoft.com/office/officeart/2005/8/layout/default"/>
    <dgm:cxn modelId="{487AA18A-9B47-4A44-8E81-3CC12126025A}" type="presParOf" srcId="{F7215B21-265D-4EF1-B723-6F97540FA332}" destId="{B014DB34-869E-4F1F-9722-201563A46D4C}" srcOrd="10" destOrd="0" presId="urn:microsoft.com/office/officeart/2005/8/layout/default"/>
    <dgm:cxn modelId="{5AF1B66A-9E1A-42A6-A50F-64F69654B815}" type="presParOf" srcId="{F7215B21-265D-4EF1-B723-6F97540FA332}" destId="{32449551-17CC-42F9-95E1-C1A99704F8BD}" srcOrd="11" destOrd="0" presId="urn:microsoft.com/office/officeart/2005/8/layout/default"/>
    <dgm:cxn modelId="{6659C6DD-2990-4562-B9A2-E5359BC3E474}" type="presParOf" srcId="{F7215B21-265D-4EF1-B723-6F97540FA332}" destId="{DC7E509F-2144-4C52-8BE6-DCB71206BED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223175-2246-454F-BDC2-676B779C91F9}"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AA25AEEA-1AB5-4BD0-8D76-7468C394E01B}">
      <dgm:prSet phldrT="[Text]"/>
      <dgm:spPr/>
      <dgm:t>
        <a:bodyPr/>
        <a:lstStyle/>
        <a:p>
          <a:r>
            <a:rPr lang="en-US" b="1"/>
            <a:t>Tiered System</a:t>
          </a:r>
        </a:p>
      </dgm:t>
    </dgm:pt>
    <dgm:pt modelId="{156783B0-4766-4C91-8782-1BBF40DC61FD}" type="parTrans" cxnId="{969A8D92-45B7-40D3-B996-242464D3C3A5}">
      <dgm:prSet/>
      <dgm:spPr/>
      <dgm:t>
        <a:bodyPr/>
        <a:lstStyle/>
        <a:p>
          <a:endParaRPr lang="en-US"/>
        </a:p>
      </dgm:t>
    </dgm:pt>
    <dgm:pt modelId="{643F1B80-0FB2-410B-A6AE-58D1F600DB01}" type="sibTrans" cxnId="{969A8D92-45B7-40D3-B996-242464D3C3A5}">
      <dgm:prSet/>
      <dgm:spPr/>
      <dgm:t>
        <a:bodyPr/>
        <a:lstStyle/>
        <a:p>
          <a:endParaRPr lang="en-US"/>
        </a:p>
      </dgm:t>
    </dgm:pt>
    <dgm:pt modelId="{2B653F86-2E75-4035-8BB6-E9F1625F0D7A}">
      <dgm:prSet phldrT="[Text]"/>
      <dgm:spPr/>
      <dgm:t>
        <a:bodyPr/>
        <a:lstStyle/>
        <a:p>
          <a:r>
            <a:rPr lang="en-US" b="1"/>
            <a:t>Vertical Integration</a:t>
          </a:r>
        </a:p>
      </dgm:t>
    </dgm:pt>
    <dgm:pt modelId="{C12429FA-5715-473D-9FFF-78C326B5F972}" type="parTrans" cxnId="{E3C4494A-7CC2-4D3B-9A7A-66027C61627B}">
      <dgm:prSet/>
      <dgm:spPr/>
      <dgm:t>
        <a:bodyPr/>
        <a:lstStyle/>
        <a:p>
          <a:endParaRPr lang="en-US"/>
        </a:p>
      </dgm:t>
    </dgm:pt>
    <dgm:pt modelId="{75C9AAC7-1E88-45C6-8388-B9C958274D2C}" type="sibTrans" cxnId="{E3C4494A-7CC2-4D3B-9A7A-66027C61627B}">
      <dgm:prSet/>
      <dgm:spPr/>
      <dgm:t>
        <a:bodyPr/>
        <a:lstStyle/>
        <a:p>
          <a:endParaRPr lang="en-US"/>
        </a:p>
      </dgm:t>
    </dgm:pt>
    <dgm:pt modelId="{1DB3A664-3327-429A-BDE0-7BC0C3D22E2E}">
      <dgm:prSet phldrT="[Text]"/>
      <dgm:spPr/>
      <dgm:t>
        <a:bodyPr/>
        <a:lstStyle/>
        <a:p>
          <a:r>
            <a:rPr lang="en-US"/>
            <a:t>Limits Choice &amp; Competition</a:t>
          </a:r>
        </a:p>
      </dgm:t>
    </dgm:pt>
    <dgm:pt modelId="{C9CEACD3-DCC2-4165-970F-A057768B940C}" type="parTrans" cxnId="{E1808038-9F8F-4F89-BF85-104330CC6DCB}">
      <dgm:prSet/>
      <dgm:spPr/>
      <dgm:t>
        <a:bodyPr/>
        <a:lstStyle/>
        <a:p>
          <a:endParaRPr lang="en-US"/>
        </a:p>
      </dgm:t>
    </dgm:pt>
    <dgm:pt modelId="{78EBD45F-7CDC-478E-ACCE-91A2143E7E5C}" type="sibTrans" cxnId="{E1808038-9F8F-4F89-BF85-104330CC6DCB}">
      <dgm:prSet/>
      <dgm:spPr/>
      <dgm:t>
        <a:bodyPr/>
        <a:lstStyle/>
        <a:p>
          <a:endParaRPr lang="en-US"/>
        </a:p>
      </dgm:t>
    </dgm:pt>
    <dgm:pt modelId="{173C3F3D-A23B-4D49-B445-E39D5B75B1A0}">
      <dgm:prSet phldrT="[Text]"/>
      <dgm:spPr/>
      <dgm:t>
        <a:bodyPr/>
        <a:lstStyle/>
        <a:p>
          <a:r>
            <a:rPr lang="en-US"/>
            <a:t>Promotes Competition</a:t>
          </a:r>
        </a:p>
      </dgm:t>
    </dgm:pt>
    <dgm:pt modelId="{7E2033F4-831C-47A6-8915-CFCA9C0876A9}" type="parTrans" cxnId="{64B1D7B5-8EA4-4739-A8E2-3B06912DFAF1}">
      <dgm:prSet/>
      <dgm:spPr/>
      <dgm:t>
        <a:bodyPr/>
        <a:lstStyle/>
        <a:p>
          <a:endParaRPr lang="en-US"/>
        </a:p>
      </dgm:t>
    </dgm:pt>
    <dgm:pt modelId="{7570A50F-87A7-43B5-ACBA-4C13B1936365}" type="sibTrans" cxnId="{64B1D7B5-8EA4-4739-A8E2-3B06912DFAF1}">
      <dgm:prSet/>
      <dgm:spPr/>
      <dgm:t>
        <a:bodyPr/>
        <a:lstStyle/>
        <a:p>
          <a:endParaRPr lang="en-US"/>
        </a:p>
      </dgm:t>
    </dgm:pt>
    <dgm:pt modelId="{DE7480FD-F48C-4EB7-8D08-33CA599ACEC4}">
      <dgm:prSet phldrT="[Text]"/>
      <dgm:spPr/>
      <dgm:t>
        <a:bodyPr/>
        <a:lstStyle/>
        <a:p>
          <a:r>
            <a:rPr lang="en-US"/>
            <a:t>Supports Small Business</a:t>
          </a:r>
        </a:p>
      </dgm:t>
    </dgm:pt>
    <dgm:pt modelId="{5D8F83A2-263E-487F-A30E-D3CE8DBB0A11}" type="parTrans" cxnId="{EC097153-2575-44B1-B7F4-2EC3C1EE0EB8}">
      <dgm:prSet/>
      <dgm:spPr/>
      <dgm:t>
        <a:bodyPr/>
        <a:lstStyle/>
        <a:p>
          <a:endParaRPr lang="en-US"/>
        </a:p>
      </dgm:t>
    </dgm:pt>
    <dgm:pt modelId="{5BB6EA39-C26D-4D31-AA27-D6A68F59AB77}" type="sibTrans" cxnId="{EC097153-2575-44B1-B7F4-2EC3C1EE0EB8}">
      <dgm:prSet/>
      <dgm:spPr/>
      <dgm:t>
        <a:bodyPr/>
        <a:lstStyle/>
        <a:p>
          <a:endParaRPr lang="en-US"/>
        </a:p>
      </dgm:t>
    </dgm:pt>
    <dgm:pt modelId="{0CA5F3D1-E642-4C9D-BBFE-E1D0CAA64E38}" type="pres">
      <dgm:prSet presAssocID="{89223175-2246-454F-BDC2-676B779C91F9}" presName="outerComposite" presStyleCnt="0">
        <dgm:presLayoutVars>
          <dgm:chMax val="2"/>
          <dgm:animLvl val="lvl"/>
          <dgm:resizeHandles val="exact"/>
        </dgm:presLayoutVars>
      </dgm:prSet>
      <dgm:spPr/>
      <dgm:t>
        <a:bodyPr/>
        <a:lstStyle/>
        <a:p>
          <a:endParaRPr lang="en-US"/>
        </a:p>
      </dgm:t>
    </dgm:pt>
    <dgm:pt modelId="{5FD6ECF7-1217-4978-9153-E82320E80D61}" type="pres">
      <dgm:prSet presAssocID="{89223175-2246-454F-BDC2-676B779C91F9}" presName="dummyMaxCanvas" presStyleCnt="0"/>
      <dgm:spPr/>
    </dgm:pt>
    <dgm:pt modelId="{2CE0D18F-A138-4F42-9B11-6671CECBA1CD}" type="pres">
      <dgm:prSet presAssocID="{89223175-2246-454F-BDC2-676B779C91F9}" presName="parentComposite" presStyleCnt="0"/>
      <dgm:spPr/>
    </dgm:pt>
    <dgm:pt modelId="{3CA3F8C1-6AFC-474C-8726-3E7AFDDDF7D5}" type="pres">
      <dgm:prSet presAssocID="{89223175-2246-454F-BDC2-676B779C91F9}" presName="parent1" presStyleLbl="alignAccFollowNode1" presStyleIdx="0" presStyleCnt="4">
        <dgm:presLayoutVars>
          <dgm:chMax val="4"/>
        </dgm:presLayoutVars>
      </dgm:prSet>
      <dgm:spPr/>
      <dgm:t>
        <a:bodyPr/>
        <a:lstStyle/>
        <a:p>
          <a:endParaRPr lang="en-US"/>
        </a:p>
      </dgm:t>
    </dgm:pt>
    <dgm:pt modelId="{34045D78-33E8-494D-84D9-D590FF9CD923}" type="pres">
      <dgm:prSet presAssocID="{89223175-2246-454F-BDC2-676B779C91F9}" presName="parent2" presStyleLbl="alignAccFollowNode1" presStyleIdx="1" presStyleCnt="4">
        <dgm:presLayoutVars>
          <dgm:chMax val="4"/>
        </dgm:presLayoutVars>
      </dgm:prSet>
      <dgm:spPr/>
      <dgm:t>
        <a:bodyPr/>
        <a:lstStyle/>
        <a:p>
          <a:endParaRPr lang="en-US"/>
        </a:p>
      </dgm:t>
    </dgm:pt>
    <dgm:pt modelId="{F98D65CD-9045-4628-9AA0-C8BC744405F2}" type="pres">
      <dgm:prSet presAssocID="{89223175-2246-454F-BDC2-676B779C91F9}" presName="childrenComposite" presStyleCnt="0"/>
      <dgm:spPr/>
    </dgm:pt>
    <dgm:pt modelId="{4EB72C64-9C8A-497C-B533-BB3AEAF77898}" type="pres">
      <dgm:prSet presAssocID="{89223175-2246-454F-BDC2-676B779C91F9}" presName="dummyMaxCanvas_ChildArea" presStyleCnt="0"/>
      <dgm:spPr/>
    </dgm:pt>
    <dgm:pt modelId="{457483A1-9ABB-4A14-9562-0FA5FB20064F}" type="pres">
      <dgm:prSet presAssocID="{89223175-2246-454F-BDC2-676B779C91F9}" presName="fulcrum" presStyleLbl="alignAccFollowNode1" presStyleIdx="2" presStyleCnt="4"/>
      <dgm:spPr/>
    </dgm:pt>
    <dgm:pt modelId="{003FC393-7721-4625-9833-81D6BD2C9D96}" type="pres">
      <dgm:prSet presAssocID="{89223175-2246-454F-BDC2-676B779C91F9}" presName="balance_21" presStyleLbl="alignAccFollowNode1" presStyleIdx="3" presStyleCnt="4">
        <dgm:presLayoutVars>
          <dgm:bulletEnabled val="1"/>
        </dgm:presLayoutVars>
      </dgm:prSet>
      <dgm:spPr/>
    </dgm:pt>
    <dgm:pt modelId="{88734E25-2BCB-44EE-BD93-7A741520B14B}" type="pres">
      <dgm:prSet presAssocID="{89223175-2246-454F-BDC2-676B779C91F9}" presName="left_21_1" presStyleLbl="node1" presStyleIdx="0" presStyleCnt="3">
        <dgm:presLayoutVars>
          <dgm:bulletEnabled val="1"/>
        </dgm:presLayoutVars>
      </dgm:prSet>
      <dgm:spPr/>
      <dgm:t>
        <a:bodyPr/>
        <a:lstStyle/>
        <a:p>
          <a:endParaRPr lang="en-US"/>
        </a:p>
      </dgm:t>
    </dgm:pt>
    <dgm:pt modelId="{598760BA-9AB8-4437-93CB-A8983FC9AEA5}" type="pres">
      <dgm:prSet presAssocID="{89223175-2246-454F-BDC2-676B779C91F9}" presName="left_21_2" presStyleLbl="node1" presStyleIdx="1" presStyleCnt="3">
        <dgm:presLayoutVars>
          <dgm:bulletEnabled val="1"/>
        </dgm:presLayoutVars>
      </dgm:prSet>
      <dgm:spPr/>
      <dgm:t>
        <a:bodyPr/>
        <a:lstStyle/>
        <a:p>
          <a:endParaRPr lang="en-US"/>
        </a:p>
      </dgm:t>
    </dgm:pt>
    <dgm:pt modelId="{A3A00DA0-361A-48DA-AD77-3665A741A997}" type="pres">
      <dgm:prSet presAssocID="{89223175-2246-454F-BDC2-676B779C91F9}" presName="right_21_1" presStyleLbl="node1" presStyleIdx="2" presStyleCnt="3">
        <dgm:presLayoutVars>
          <dgm:bulletEnabled val="1"/>
        </dgm:presLayoutVars>
      </dgm:prSet>
      <dgm:spPr/>
      <dgm:t>
        <a:bodyPr/>
        <a:lstStyle/>
        <a:p>
          <a:endParaRPr lang="en-US"/>
        </a:p>
      </dgm:t>
    </dgm:pt>
  </dgm:ptLst>
  <dgm:cxnLst>
    <dgm:cxn modelId="{BC586644-CDE1-459B-8A74-D2F5E1F6E5E7}" type="presOf" srcId="{DE7480FD-F48C-4EB7-8D08-33CA599ACEC4}" destId="{598760BA-9AB8-4437-93CB-A8983FC9AEA5}" srcOrd="0" destOrd="0" presId="urn:microsoft.com/office/officeart/2005/8/layout/balance1"/>
    <dgm:cxn modelId="{64B1D7B5-8EA4-4739-A8E2-3B06912DFAF1}" srcId="{AA25AEEA-1AB5-4BD0-8D76-7468C394E01B}" destId="{173C3F3D-A23B-4D49-B445-E39D5B75B1A0}" srcOrd="0" destOrd="0" parTransId="{7E2033F4-831C-47A6-8915-CFCA9C0876A9}" sibTransId="{7570A50F-87A7-43B5-ACBA-4C13B1936365}"/>
    <dgm:cxn modelId="{0485BBE2-D0C0-4308-820E-81AB2418E8B1}" type="presOf" srcId="{173C3F3D-A23B-4D49-B445-E39D5B75B1A0}" destId="{88734E25-2BCB-44EE-BD93-7A741520B14B}" srcOrd="0" destOrd="0" presId="urn:microsoft.com/office/officeart/2005/8/layout/balance1"/>
    <dgm:cxn modelId="{969A8D92-45B7-40D3-B996-242464D3C3A5}" srcId="{89223175-2246-454F-BDC2-676B779C91F9}" destId="{AA25AEEA-1AB5-4BD0-8D76-7468C394E01B}" srcOrd="0" destOrd="0" parTransId="{156783B0-4766-4C91-8782-1BBF40DC61FD}" sibTransId="{643F1B80-0FB2-410B-A6AE-58D1F600DB01}"/>
    <dgm:cxn modelId="{BCC95BFA-8382-4926-8C3D-344B1558FB6A}" type="presOf" srcId="{AA25AEEA-1AB5-4BD0-8D76-7468C394E01B}" destId="{3CA3F8C1-6AFC-474C-8726-3E7AFDDDF7D5}" srcOrd="0" destOrd="0" presId="urn:microsoft.com/office/officeart/2005/8/layout/balance1"/>
    <dgm:cxn modelId="{E3C4494A-7CC2-4D3B-9A7A-66027C61627B}" srcId="{89223175-2246-454F-BDC2-676B779C91F9}" destId="{2B653F86-2E75-4035-8BB6-E9F1625F0D7A}" srcOrd="1" destOrd="0" parTransId="{C12429FA-5715-473D-9FFF-78C326B5F972}" sibTransId="{75C9AAC7-1E88-45C6-8388-B9C958274D2C}"/>
    <dgm:cxn modelId="{EA56386A-EE5E-450D-A1B1-0CEDD43C9C79}" type="presOf" srcId="{89223175-2246-454F-BDC2-676B779C91F9}" destId="{0CA5F3D1-E642-4C9D-BBFE-E1D0CAA64E38}" srcOrd="0" destOrd="0" presId="urn:microsoft.com/office/officeart/2005/8/layout/balance1"/>
    <dgm:cxn modelId="{E1808038-9F8F-4F89-BF85-104330CC6DCB}" srcId="{2B653F86-2E75-4035-8BB6-E9F1625F0D7A}" destId="{1DB3A664-3327-429A-BDE0-7BC0C3D22E2E}" srcOrd="0" destOrd="0" parTransId="{C9CEACD3-DCC2-4165-970F-A057768B940C}" sibTransId="{78EBD45F-7CDC-478E-ACCE-91A2143E7E5C}"/>
    <dgm:cxn modelId="{A8765342-4CC3-4F0F-8999-0C9BE8B3C0A8}" type="presOf" srcId="{1DB3A664-3327-429A-BDE0-7BC0C3D22E2E}" destId="{A3A00DA0-361A-48DA-AD77-3665A741A997}" srcOrd="0" destOrd="0" presId="urn:microsoft.com/office/officeart/2005/8/layout/balance1"/>
    <dgm:cxn modelId="{EC097153-2575-44B1-B7F4-2EC3C1EE0EB8}" srcId="{AA25AEEA-1AB5-4BD0-8D76-7468C394E01B}" destId="{DE7480FD-F48C-4EB7-8D08-33CA599ACEC4}" srcOrd="1" destOrd="0" parTransId="{5D8F83A2-263E-487F-A30E-D3CE8DBB0A11}" sibTransId="{5BB6EA39-C26D-4D31-AA27-D6A68F59AB77}"/>
    <dgm:cxn modelId="{C4510B87-D83A-44C1-BA2D-62287F490A82}" type="presOf" srcId="{2B653F86-2E75-4035-8BB6-E9F1625F0D7A}" destId="{34045D78-33E8-494D-84D9-D590FF9CD923}" srcOrd="0" destOrd="0" presId="urn:microsoft.com/office/officeart/2005/8/layout/balance1"/>
    <dgm:cxn modelId="{153A3275-55E4-4053-82CB-9D4709450A3C}" type="presParOf" srcId="{0CA5F3D1-E642-4C9D-BBFE-E1D0CAA64E38}" destId="{5FD6ECF7-1217-4978-9153-E82320E80D61}" srcOrd="0" destOrd="0" presId="urn:microsoft.com/office/officeart/2005/8/layout/balance1"/>
    <dgm:cxn modelId="{AE2D1A25-0157-48D5-B631-B9D366B7EC4D}" type="presParOf" srcId="{0CA5F3D1-E642-4C9D-BBFE-E1D0CAA64E38}" destId="{2CE0D18F-A138-4F42-9B11-6671CECBA1CD}" srcOrd="1" destOrd="0" presId="urn:microsoft.com/office/officeart/2005/8/layout/balance1"/>
    <dgm:cxn modelId="{9BCC72AD-519E-40EC-8935-7BB0861EB830}" type="presParOf" srcId="{2CE0D18F-A138-4F42-9B11-6671CECBA1CD}" destId="{3CA3F8C1-6AFC-474C-8726-3E7AFDDDF7D5}" srcOrd="0" destOrd="0" presId="urn:microsoft.com/office/officeart/2005/8/layout/balance1"/>
    <dgm:cxn modelId="{D7C5E20B-6DAA-48A4-A7D0-0B5EAAC7194D}" type="presParOf" srcId="{2CE0D18F-A138-4F42-9B11-6671CECBA1CD}" destId="{34045D78-33E8-494D-84D9-D590FF9CD923}" srcOrd="1" destOrd="0" presId="urn:microsoft.com/office/officeart/2005/8/layout/balance1"/>
    <dgm:cxn modelId="{4A7F9490-AE21-4F49-83DB-CD89E72AEEDF}" type="presParOf" srcId="{0CA5F3D1-E642-4C9D-BBFE-E1D0CAA64E38}" destId="{F98D65CD-9045-4628-9AA0-C8BC744405F2}" srcOrd="2" destOrd="0" presId="urn:microsoft.com/office/officeart/2005/8/layout/balance1"/>
    <dgm:cxn modelId="{57AA4BA5-6B34-4569-A13F-3B8804B17976}" type="presParOf" srcId="{F98D65CD-9045-4628-9AA0-C8BC744405F2}" destId="{4EB72C64-9C8A-497C-B533-BB3AEAF77898}" srcOrd="0" destOrd="0" presId="urn:microsoft.com/office/officeart/2005/8/layout/balance1"/>
    <dgm:cxn modelId="{12E1D0B9-F0EC-4404-ABD0-C23CD9F3768B}" type="presParOf" srcId="{F98D65CD-9045-4628-9AA0-C8BC744405F2}" destId="{457483A1-9ABB-4A14-9562-0FA5FB20064F}" srcOrd="1" destOrd="0" presId="urn:microsoft.com/office/officeart/2005/8/layout/balance1"/>
    <dgm:cxn modelId="{827ACBFD-EFAF-4EB4-A8B9-E8C95EB0DF82}" type="presParOf" srcId="{F98D65CD-9045-4628-9AA0-C8BC744405F2}" destId="{003FC393-7721-4625-9833-81D6BD2C9D96}" srcOrd="2" destOrd="0" presId="urn:microsoft.com/office/officeart/2005/8/layout/balance1"/>
    <dgm:cxn modelId="{EFF776BD-2507-4BE2-9343-5F7321BC2F99}" type="presParOf" srcId="{F98D65CD-9045-4628-9AA0-C8BC744405F2}" destId="{88734E25-2BCB-44EE-BD93-7A741520B14B}" srcOrd="3" destOrd="0" presId="urn:microsoft.com/office/officeart/2005/8/layout/balance1"/>
    <dgm:cxn modelId="{D19D5852-2D6E-4972-93AE-AE9F4CA53E20}" type="presParOf" srcId="{F98D65CD-9045-4628-9AA0-C8BC744405F2}" destId="{598760BA-9AB8-4437-93CB-A8983FC9AEA5}" srcOrd="4" destOrd="0" presId="urn:microsoft.com/office/officeart/2005/8/layout/balance1"/>
    <dgm:cxn modelId="{4E5169C2-76EA-4DC6-BA28-83B1272A6438}" type="presParOf" srcId="{F98D65CD-9045-4628-9AA0-C8BC744405F2}" destId="{A3A00DA0-361A-48DA-AD77-3665A741A997}" srcOrd="5" destOrd="0" presId="urn:microsoft.com/office/officeart/2005/8/layout/balanc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7DCF6E-6A17-4788-A38D-D714DF62A393}"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E25559F4-9078-42FB-BB20-556BCF31EE13}">
      <dgm:prSet phldrT="[Text]"/>
      <dgm:spPr/>
      <dgm:t>
        <a:bodyPr/>
        <a:lstStyle/>
        <a:p>
          <a:r>
            <a:rPr lang="en-US"/>
            <a:t>Supply Tier</a:t>
          </a:r>
        </a:p>
      </dgm:t>
    </dgm:pt>
    <dgm:pt modelId="{52813BDB-0043-4568-8D05-3E4A45DADD51}" type="parTrans" cxnId="{2044DCBF-333F-4CA5-91F1-9F7BB2228BD4}">
      <dgm:prSet/>
      <dgm:spPr/>
      <dgm:t>
        <a:bodyPr/>
        <a:lstStyle/>
        <a:p>
          <a:endParaRPr lang="en-US"/>
        </a:p>
      </dgm:t>
    </dgm:pt>
    <dgm:pt modelId="{8A5F6AA3-0128-4812-9B03-E74E8999B141}" type="sibTrans" cxnId="{2044DCBF-333F-4CA5-91F1-9F7BB2228BD4}">
      <dgm:prSet/>
      <dgm:spPr/>
      <dgm:t>
        <a:bodyPr/>
        <a:lstStyle/>
        <a:p>
          <a:endParaRPr lang="en-US"/>
        </a:p>
      </dgm:t>
    </dgm:pt>
    <dgm:pt modelId="{58771C1D-97E4-4DC2-872D-9843D4C033F5}">
      <dgm:prSet phldrT="[Text]"/>
      <dgm:spPr/>
      <dgm:t>
        <a:bodyPr/>
        <a:lstStyle/>
        <a:p>
          <a:r>
            <a:rPr lang="en-US"/>
            <a:t>Cultivator</a:t>
          </a:r>
        </a:p>
      </dgm:t>
    </dgm:pt>
    <dgm:pt modelId="{F8B25B48-57C8-4580-AF3B-CFC9E20A6F5C}" type="parTrans" cxnId="{733BFBB1-5D0F-4837-A76F-3A78DC365999}">
      <dgm:prSet/>
      <dgm:spPr/>
      <dgm:t>
        <a:bodyPr/>
        <a:lstStyle/>
        <a:p>
          <a:endParaRPr lang="en-US"/>
        </a:p>
      </dgm:t>
    </dgm:pt>
    <dgm:pt modelId="{7BC92442-A5FB-42C9-9993-6644FD8056FB}" type="sibTrans" cxnId="{733BFBB1-5D0F-4837-A76F-3A78DC365999}">
      <dgm:prSet/>
      <dgm:spPr/>
      <dgm:t>
        <a:bodyPr/>
        <a:lstStyle/>
        <a:p>
          <a:endParaRPr lang="en-US"/>
        </a:p>
      </dgm:t>
    </dgm:pt>
    <dgm:pt modelId="{5583EE63-7A1A-4FEB-85B6-110250ED2DD9}">
      <dgm:prSet phldrT="[Text]"/>
      <dgm:spPr/>
      <dgm:t>
        <a:bodyPr/>
        <a:lstStyle/>
        <a:p>
          <a:r>
            <a:rPr lang="en-US"/>
            <a:t>Nursery</a:t>
          </a:r>
        </a:p>
      </dgm:t>
    </dgm:pt>
    <dgm:pt modelId="{3CA7EC71-9F49-4ECF-B292-9B5C9BB52F7C}" type="parTrans" cxnId="{2B05EFCA-65E3-422E-8CD2-E886F05CD6E0}">
      <dgm:prSet/>
      <dgm:spPr/>
      <dgm:t>
        <a:bodyPr/>
        <a:lstStyle/>
        <a:p>
          <a:endParaRPr lang="en-US"/>
        </a:p>
      </dgm:t>
    </dgm:pt>
    <dgm:pt modelId="{8859105C-129D-42EE-AF17-6EF572094236}" type="sibTrans" cxnId="{2B05EFCA-65E3-422E-8CD2-E886F05CD6E0}">
      <dgm:prSet/>
      <dgm:spPr/>
      <dgm:t>
        <a:bodyPr/>
        <a:lstStyle/>
        <a:p>
          <a:endParaRPr lang="en-US"/>
        </a:p>
      </dgm:t>
    </dgm:pt>
    <dgm:pt modelId="{992A22F2-B345-4957-B9BC-CC810FF67ACD}">
      <dgm:prSet phldrT="[Text]"/>
      <dgm:spPr/>
      <dgm:t>
        <a:bodyPr/>
        <a:lstStyle/>
        <a:p>
          <a:r>
            <a:rPr lang="en-US"/>
            <a:t>Retail Tier</a:t>
          </a:r>
        </a:p>
      </dgm:t>
    </dgm:pt>
    <dgm:pt modelId="{AC18E83F-2D81-475A-A01A-91EC0108613D}" type="parTrans" cxnId="{8E6F1697-857B-4F73-A0F7-2F8386F116A4}">
      <dgm:prSet/>
      <dgm:spPr/>
      <dgm:t>
        <a:bodyPr/>
        <a:lstStyle/>
        <a:p>
          <a:endParaRPr lang="en-US"/>
        </a:p>
      </dgm:t>
    </dgm:pt>
    <dgm:pt modelId="{DA3F29D5-C4AA-4B9E-9D51-BC85EB17B4E6}" type="sibTrans" cxnId="{8E6F1697-857B-4F73-A0F7-2F8386F116A4}">
      <dgm:prSet/>
      <dgm:spPr/>
      <dgm:t>
        <a:bodyPr/>
        <a:lstStyle/>
        <a:p>
          <a:endParaRPr lang="en-US"/>
        </a:p>
      </dgm:t>
    </dgm:pt>
    <dgm:pt modelId="{AF9A4AC2-53B7-4D5A-B6E7-FD6D1E8EFEE2}">
      <dgm:prSet phldrT="[Text]"/>
      <dgm:spPr/>
      <dgm:t>
        <a:bodyPr/>
        <a:lstStyle/>
        <a:p>
          <a:r>
            <a:rPr lang="en-US"/>
            <a:t>Dispensary</a:t>
          </a:r>
        </a:p>
      </dgm:t>
    </dgm:pt>
    <dgm:pt modelId="{095A6435-B611-458D-BB7F-2F2C14ABE54F}" type="parTrans" cxnId="{350034B7-C4B0-4976-8F7E-F0A1AF6066A8}">
      <dgm:prSet/>
      <dgm:spPr/>
      <dgm:t>
        <a:bodyPr/>
        <a:lstStyle/>
        <a:p>
          <a:endParaRPr lang="en-US"/>
        </a:p>
      </dgm:t>
    </dgm:pt>
    <dgm:pt modelId="{1E98D277-E7CB-48B1-902E-865C4FC8137E}" type="sibTrans" cxnId="{350034B7-C4B0-4976-8F7E-F0A1AF6066A8}">
      <dgm:prSet/>
      <dgm:spPr/>
      <dgm:t>
        <a:bodyPr/>
        <a:lstStyle/>
        <a:p>
          <a:endParaRPr lang="en-US"/>
        </a:p>
      </dgm:t>
    </dgm:pt>
    <dgm:pt modelId="{4F758F7E-55EE-417A-8908-20F8422415AA}">
      <dgm:prSet phldrT="[Text]"/>
      <dgm:spPr/>
      <dgm:t>
        <a:bodyPr/>
        <a:lstStyle/>
        <a:p>
          <a:r>
            <a:rPr lang="en-US"/>
            <a:t>On-Site Consumption</a:t>
          </a:r>
        </a:p>
      </dgm:t>
    </dgm:pt>
    <dgm:pt modelId="{7839B8CD-0192-46BE-9678-34DCC51DD53E}" type="parTrans" cxnId="{5455F776-163E-40B2-B09A-8CCCBCAA9E4F}">
      <dgm:prSet/>
      <dgm:spPr/>
      <dgm:t>
        <a:bodyPr/>
        <a:lstStyle/>
        <a:p>
          <a:endParaRPr lang="en-US"/>
        </a:p>
      </dgm:t>
    </dgm:pt>
    <dgm:pt modelId="{7225E426-4662-44DA-ACF3-78C8981F6A7A}" type="sibTrans" cxnId="{5455F776-163E-40B2-B09A-8CCCBCAA9E4F}">
      <dgm:prSet/>
      <dgm:spPr/>
      <dgm:t>
        <a:bodyPr/>
        <a:lstStyle/>
        <a:p>
          <a:endParaRPr lang="en-US"/>
        </a:p>
      </dgm:t>
    </dgm:pt>
    <dgm:pt modelId="{9E41689D-13EA-4EDD-9FA0-BACBC3DB21DD}">
      <dgm:prSet phldrT="[Text]"/>
      <dgm:spPr/>
      <dgm:t>
        <a:bodyPr/>
        <a:lstStyle/>
        <a:p>
          <a:r>
            <a:rPr lang="en-US"/>
            <a:t>Distributor</a:t>
          </a:r>
        </a:p>
      </dgm:t>
    </dgm:pt>
    <dgm:pt modelId="{DD3038CD-411C-45ED-A32B-795528BF10EA}" type="parTrans" cxnId="{807DAB69-24C8-405F-BDFC-581014C6C899}">
      <dgm:prSet/>
      <dgm:spPr/>
      <dgm:t>
        <a:bodyPr/>
        <a:lstStyle/>
        <a:p>
          <a:endParaRPr lang="en-US"/>
        </a:p>
      </dgm:t>
    </dgm:pt>
    <dgm:pt modelId="{B3C54EF0-DD98-4038-ADC3-DEF54B0A7BA8}" type="sibTrans" cxnId="{807DAB69-24C8-405F-BDFC-581014C6C899}">
      <dgm:prSet/>
      <dgm:spPr/>
      <dgm:t>
        <a:bodyPr/>
        <a:lstStyle/>
        <a:p>
          <a:endParaRPr lang="en-US"/>
        </a:p>
      </dgm:t>
    </dgm:pt>
    <dgm:pt modelId="{C5646EC1-F9F2-46C7-8057-61A941064618}">
      <dgm:prSet phldrT="[Text]"/>
      <dgm:spPr/>
      <dgm:t>
        <a:bodyPr/>
        <a:lstStyle/>
        <a:p>
          <a:r>
            <a:rPr lang="en-US"/>
            <a:t>Processor</a:t>
          </a:r>
        </a:p>
      </dgm:t>
    </dgm:pt>
    <dgm:pt modelId="{67C077CC-5A28-4BA9-B502-BE2D9A1157B5}" type="parTrans" cxnId="{5F991C0B-AFB8-4FC5-B535-6F66BD8CA919}">
      <dgm:prSet/>
      <dgm:spPr/>
      <dgm:t>
        <a:bodyPr/>
        <a:lstStyle/>
        <a:p>
          <a:endParaRPr lang="en-US"/>
        </a:p>
      </dgm:t>
    </dgm:pt>
    <dgm:pt modelId="{9F6AF1C2-F595-4FAD-90FE-58D65E88BE6C}" type="sibTrans" cxnId="{5F991C0B-AFB8-4FC5-B535-6F66BD8CA919}">
      <dgm:prSet/>
      <dgm:spPr/>
      <dgm:t>
        <a:bodyPr/>
        <a:lstStyle/>
        <a:p>
          <a:endParaRPr lang="en-US"/>
        </a:p>
      </dgm:t>
    </dgm:pt>
    <dgm:pt modelId="{C397827A-0AB9-408C-B0B7-6E03C548B8D1}">
      <dgm:prSet phldrT="[Text]"/>
      <dgm:spPr/>
      <dgm:t>
        <a:bodyPr/>
        <a:lstStyle/>
        <a:p>
          <a:r>
            <a:rPr lang="en-US"/>
            <a:t>Medical </a:t>
          </a:r>
        </a:p>
      </dgm:t>
    </dgm:pt>
    <dgm:pt modelId="{C594AAC0-A68D-450E-8476-310965EF5C6D}" type="parTrans" cxnId="{8CF0AA7C-08F0-4640-A124-CA993412AF50}">
      <dgm:prSet/>
      <dgm:spPr/>
      <dgm:t>
        <a:bodyPr/>
        <a:lstStyle/>
        <a:p>
          <a:endParaRPr lang="en-US"/>
        </a:p>
      </dgm:t>
    </dgm:pt>
    <dgm:pt modelId="{37B5EACD-E800-4DE8-90D8-4092DF534974}" type="sibTrans" cxnId="{8CF0AA7C-08F0-4640-A124-CA993412AF50}">
      <dgm:prSet/>
      <dgm:spPr/>
      <dgm:t>
        <a:bodyPr/>
        <a:lstStyle/>
        <a:p>
          <a:endParaRPr lang="en-US"/>
        </a:p>
      </dgm:t>
    </dgm:pt>
    <dgm:pt modelId="{C00BAFC4-DCD3-42D4-ABD2-E2217D149839}">
      <dgm:prSet phldrT="[Text]"/>
      <dgm:spPr/>
      <dgm:t>
        <a:bodyPr/>
        <a:lstStyle/>
        <a:p>
          <a:r>
            <a:rPr lang="en-US"/>
            <a:t>Laboratories </a:t>
          </a:r>
        </a:p>
      </dgm:t>
    </dgm:pt>
    <dgm:pt modelId="{9C3D97B8-39D6-4142-B502-FC1DB293BCEE}" type="parTrans" cxnId="{15D6F97B-F4A9-415F-8072-21A32807C4ED}">
      <dgm:prSet/>
      <dgm:spPr/>
      <dgm:t>
        <a:bodyPr/>
        <a:lstStyle/>
        <a:p>
          <a:endParaRPr lang="en-US"/>
        </a:p>
      </dgm:t>
    </dgm:pt>
    <dgm:pt modelId="{4B2CC691-54D1-43D4-A988-D2FD9FC8F4B0}" type="sibTrans" cxnId="{15D6F97B-F4A9-415F-8072-21A32807C4ED}">
      <dgm:prSet/>
      <dgm:spPr/>
      <dgm:t>
        <a:bodyPr/>
        <a:lstStyle/>
        <a:p>
          <a:endParaRPr lang="en-US"/>
        </a:p>
      </dgm:t>
    </dgm:pt>
    <dgm:pt modelId="{3AD7E41C-07EA-4699-8FC7-BCAB0951600D}">
      <dgm:prSet phldrT="[Text]"/>
      <dgm:spPr/>
      <dgm:t>
        <a:bodyPr/>
        <a:lstStyle/>
        <a:p>
          <a:r>
            <a:rPr lang="en-US"/>
            <a:t>Delivery</a:t>
          </a:r>
        </a:p>
      </dgm:t>
    </dgm:pt>
    <dgm:pt modelId="{8948E628-09BB-4E2B-8ADE-D5864A65D275}" type="parTrans" cxnId="{2C8118A7-5099-4B3E-BCF0-CFE639DE9DC7}">
      <dgm:prSet/>
      <dgm:spPr/>
      <dgm:t>
        <a:bodyPr/>
        <a:lstStyle/>
        <a:p>
          <a:endParaRPr lang="en-US"/>
        </a:p>
      </dgm:t>
    </dgm:pt>
    <dgm:pt modelId="{E764035A-681E-486F-86DD-DADAA0E58DEB}" type="sibTrans" cxnId="{2C8118A7-5099-4B3E-BCF0-CFE639DE9DC7}">
      <dgm:prSet/>
      <dgm:spPr/>
      <dgm:t>
        <a:bodyPr/>
        <a:lstStyle/>
        <a:p>
          <a:endParaRPr lang="en-US"/>
        </a:p>
      </dgm:t>
    </dgm:pt>
    <dgm:pt modelId="{2DE67FD8-815A-4B1F-8959-EF7F864EFFDB}">
      <dgm:prSet phldrT="[Text]"/>
      <dgm:spPr/>
      <dgm:t>
        <a:bodyPr/>
        <a:lstStyle/>
        <a:p>
          <a:r>
            <a:rPr lang="en-US"/>
            <a:t>Registered organizations</a:t>
          </a:r>
        </a:p>
      </dgm:t>
    </dgm:pt>
    <dgm:pt modelId="{70D74C3C-2A89-4F5B-B803-562D79E8AEDB}" type="parTrans" cxnId="{61A92CDB-7ABC-4357-B84A-3B1896B16DFD}">
      <dgm:prSet/>
      <dgm:spPr/>
      <dgm:t>
        <a:bodyPr/>
        <a:lstStyle/>
        <a:p>
          <a:endParaRPr lang="en-US"/>
        </a:p>
      </dgm:t>
    </dgm:pt>
    <dgm:pt modelId="{0287219C-B849-4A22-B48F-CA17205ECB62}" type="sibTrans" cxnId="{61A92CDB-7ABC-4357-B84A-3B1896B16DFD}">
      <dgm:prSet/>
      <dgm:spPr/>
      <dgm:t>
        <a:bodyPr/>
        <a:lstStyle/>
        <a:p>
          <a:endParaRPr lang="en-US"/>
        </a:p>
      </dgm:t>
    </dgm:pt>
    <dgm:pt modelId="{48A80593-4FA4-4617-A9CF-86BAD3AAB84D}">
      <dgm:prSet phldrT="[Text]"/>
      <dgm:spPr/>
      <dgm:t>
        <a:bodyPr/>
        <a:lstStyle/>
        <a:p>
          <a:r>
            <a:rPr lang="en-US"/>
            <a:t>Sampling Firms</a:t>
          </a:r>
        </a:p>
      </dgm:t>
    </dgm:pt>
    <dgm:pt modelId="{8345160B-1839-48D8-96C1-BEFBDD9D6148}" type="parTrans" cxnId="{D4A741FA-5D3E-44BC-AB00-3343BFC7A520}">
      <dgm:prSet/>
      <dgm:spPr/>
      <dgm:t>
        <a:bodyPr/>
        <a:lstStyle/>
        <a:p>
          <a:endParaRPr lang="en-US"/>
        </a:p>
      </dgm:t>
    </dgm:pt>
    <dgm:pt modelId="{ED16CFF5-8900-499D-8F25-7DAA44BD2074}" type="sibTrans" cxnId="{D4A741FA-5D3E-44BC-AB00-3343BFC7A520}">
      <dgm:prSet/>
      <dgm:spPr/>
      <dgm:t>
        <a:bodyPr/>
        <a:lstStyle/>
        <a:p>
          <a:endParaRPr lang="en-US"/>
        </a:p>
      </dgm:t>
    </dgm:pt>
    <dgm:pt modelId="{077BAF3C-DA61-4FAC-9733-B354ACBDE8E0}" type="pres">
      <dgm:prSet presAssocID="{017DCF6E-6A17-4788-A38D-D714DF62A393}" presName="diagram" presStyleCnt="0">
        <dgm:presLayoutVars>
          <dgm:chPref val="1"/>
          <dgm:dir/>
          <dgm:animOne val="branch"/>
          <dgm:animLvl val="lvl"/>
          <dgm:resizeHandles/>
        </dgm:presLayoutVars>
      </dgm:prSet>
      <dgm:spPr/>
      <dgm:t>
        <a:bodyPr/>
        <a:lstStyle/>
        <a:p>
          <a:endParaRPr lang="en-US"/>
        </a:p>
      </dgm:t>
    </dgm:pt>
    <dgm:pt modelId="{976AF611-9A9E-4507-91D3-2B5D2DA1DE51}" type="pres">
      <dgm:prSet presAssocID="{E25559F4-9078-42FB-BB20-556BCF31EE13}" presName="root" presStyleCnt="0"/>
      <dgm:spPr/>
    </dgm:pt>
    <dgm:pt modelId="{84966B5D-3AFA-4ABA-92CB-F8D82B68F748}" type="pres">
      <dgm:prSet presAssocID="{E25559F4-9078-42FB-BB20-556BCF31EE13}" presName="rootComposite" presStyleCnt="0"/>
      <dgm:spPr/>
    </dgm:pt>
    <dgm:pt modelId="{1A5DD42F-3218-423D-A604-A2FACC259628}" type="pres">
      <dgm:prSet presAssocID="{E25559F4-9078-42FB-BB20-556BCF31EE13}" presName="rootText" presStyleLbl="node1" presStyleIdx="0" presStyleCnt="4"/>
      <dgm:spPr/>
      <dgm:t>
        <a:bodyPr/>
        <a:lstStyle/>
        <a:p>
          <a:endParaRPr lang="en-US"/>
        </a:p>
      </dgm:t>
    </dgm:pt>
    <dgm:pt modelId="{ED81D4A9-DBF2-4B2F-A2A5-C06C3C8C013C}" type="pres">
      <dgm:prSet presAssocID="{E25559F4-9078-42FB-BB20-556BCF31EE13}" presName="rootConnector" presStyleLbl="node1" presStyleIdx="0" presStyleCnt="4"/>
      <dgm:spPr/>
      <dgm:t>
        <a:bodyPr/>
        <a:lstStyle/>
        <a:p>
          <a:endParaRPr lang="en-US"/>
        </a:p>
      </dgm:t>
    </dgm:pt>
    <dgm:pt modelId="{FE5C0D42-609C-48C9-B1F2-A66408D0509E}" type="pres">
      <dgm:prSet presAssocID="{E25559F4-9078-42FB-BB20-556BCF31EE13}" presName="childShape" presStyleCnt="0"/>
      <dgm:spPr/>
    </dgm:pt>
    <dgm:pt modelId="{770C3999-1D72-4B9F-A7FC-31F17C9B6B54}" type="pres">
      <dgm:prSet presAssocID="{F8B25B48-57C8-4580-AF3B-CFC9E20A6F5C}" presName="Name13" presStyleLbl="parChTrans1D2" presStyleIdx="0" presStyleCnt="9"/>
      <dgm:spPr/>
      <dgm:t>
        <a:bodyPr/>
        <a:lstStyle/>
        <a:p>
          <a:endParaRPr lang="en-US"/>
        </a:p>
      </dgm:t>
    </dgm:pt>
    <dgm:pt modelId="{A670B1F9-F301-4FFF-9952-9560D1DDD44E}" type="pres">
      <dgm:prSet presAssocID="{58771C1D-97E4-4DC2-872D-9843D4C033F5}" presName="childText" presStyleLbl="bgAcc1" presStyleIdx="0" presStyleCnt="9">
        <dgm:presLayoutVars>
          <dgm:bulletEnabled val="1"/>
        </dgm:presLayoutVars>
      </dgm:prSet>
      <dgm:spPr/>
      <dgm:t>
        <a:bodyPr/>
        <a:lstStyle/>
        <a:p>
          <a:endParaRPr lang="en-US"/>
        </a:p>
      </dgm:t>
    </dgm:pt>
    <dgm:pt modelId="{7E08ED00-EEF8-483D-ADCA-3E71F878D6CC}" type="pres">
      <dgm:prSet presAssocID="{3CA7EC71-9F49-4ECF-B292-9B5C9BB52F7C}" presName="Name13" presStyleLbl="parChTrans1D2" presStyleIdx="1" presStyleCnt="9"/>
      <dgm:spPr/>
      <dgm:t>
        <a:bodyPr/>
        <a:lstStyle/>
        <a:p>
          <a:endParaRPr lang="en-US"/>
        </a:p>
      </dgm:t>
    </dgm:pt>
    <dgm:pt modelId="{5FF44167-B513-43F3-8608-AD47C92D6E3A}" type="pres">
      <dgm:prSet presAssocID="{5583EE63-7A1A-4FEB-85B6-110250ED2DD9}" presName="childText" presStyleLbl="bgAcc1" presStyleIdx="1" presStyleCnt="9">
        <dgm:presLayoutVars>
          <dgm:bulletEnabled val="1"/>
        </dgm:presLayoutVars>
      </dgm:prSet>
      <dgm:spPr/>
      <dgm:t>
        <a:bodyPr/>
        <a:lstStyle/>
        <a:p>
          <a:endParaRPr lang="en-US"/>
        </a:p>
      </dgm:t>
    </dgm:pt>
    <dgm:pt modelId="{7BDFBDD7-72AC-424F-8483-A4F91871C088}" type="pres">
      <dgm:prSet presAssocID="{DD3038CD-411C-45ED-A32B-795528BF10EA}" presName="Name13" presStyleLbl="parChTrans1D2" presStyleIdx="2" presStyleCnt="9"/>
      <dgm:spPr/>
      <dgm:t>
        <a:bodyPr/>
        <a:lstStyle/>
        <a:p>
          <a:endParaRPr lang="en-US"/>
        </a:p>
      </dgm:t>
    </dgm:pt>
    <dgm:pt modelId="{98E30B51-4E85-49B2-B298-34F65AC9D83C}" type="pres">
      <dgm:prSet presAssocID="{9E41689D-13EA-4EDD-9FA0-BACBC3DB21DD}" presName="childText" presStyleLbl="bgAcc1" presStyleIdx="2" presStyleCnt="9">
        <dgm:presLayoutVars>
          <dgm:bulletEnabled val="1"/>
        </dgm:presLayoutVars>
      </dgm:prSet>
      <dgm:spPr/>
      <dgm:t>
        <a:bodyPr/>
        <a:lstStyle/>
        <a:p>
          <a:endParaRPr lang="en-US"/>
        </a:p>
      </dgm:t>
    </dgm:pt>
    <dgm:pt modelId="{89924764-17EE-4338-9754-5416FD0522D0}" type="pres">
      <dgm:prSet presAssocID="{67C077CC-5A28-4BA9-B502-BE2D9A1157B5}" presName="Name13" presStyleLbl="parChTrans1D2" presStyleIdx="3" presStyleCnt="9"/>
      <dgm:spPr/>
      <dgm:t>
        <a:bodyPr/>
        <a:lstStyle/>
        <a:p>
          <a:endParaRPr lang="en-US"/>
        </a:p>
      </dgm:t>
    </dgm:pt>
    <dgm:pt modelId="{B8C00DEE-9D3E-46BD-8A97-8F1FF3048E6E}" type="pres">
      <dgm:prSet presAssocID="{C5646EC1-F9F2-46C7-8057-61A941064618}" presName="childText" presStyleLbl="bgAcc1" presStyleIdx="3" presStyleCnt="9">
        <dgm:presLayoutVars>
          <dgm:bulletEnabled val="1"/>
        </dgm:presLayoutVars>
      </dgm:prSet>
      <dgm:spPr/>
      <dgm:t>
        <a:bodyPr/>
        <a:lstStyle/>
        <a:p>
          <a:endParaRPr lang="en-US"/>
        </a:p>
      </dgm:t>
    </dgm:pt>
    <dgm:pt modelId="{E59B934D-186E-44B4-89AD-988D1CFC764E}" type="pres">
      <dgm:prSet presAssocID="{992A22F2-B345-4957-B9BC-CC810FF67ACD}" presName="root" presStyleCnt="0"/>
      <dgm:spPr/>
    </dgm:pt>
    <dgm:pt modelId="{55C3D64F-726C-42A9-AD45-E2D777A2220B}" type="pres">
      <dgm:prSet presAssocID="{992A22F2-B345-4957-B9BC-CC810FF67ACD}" presName="rootComposite" presStyleCnt="0"/>
      <dgm:spPr/>
    </dgm:pt>
    <dgm:pt modelId="{7A98C438-C3B8-40A6-BBEB-049ABCBE8700}" type="pres">
      <dgm:prSet presAssocID="{992A22F2-B345-4957-B9BC-CC810FF67ACD}" presName="rootText" presStyleLbl="node1" presStyleIdx="1" presStyleCnt="4"/>
      <dgm:spPr/>
      <dgm:t>
        <a:bodyPr/>
        <a:lstStyle/>
        <a:p>
          <a:endParaRPr lang="en-US"/>
        </a:p>
      </dgm:t>
    </dgm:pt>
    <dgm:pt modelId="{485BE371-2034-4C72-A7CB-E9A1EC659684}" type="pres">
      <dgm:prSet presAssocID="{992A22F2-B345-4957-B9BC-CC810FF67ACD}" presName="rootConnector" presStyleLbl="node1" presStyleIdx="1" presStyleCnt="4"/>
      <dgm:spPr/>
      <dgm:t>
        <a:bodyPr/>
        <a:lstStyle/>
        <a:p>
          <a:endParaRPr lang="en-US"/>
        </a:p>
      </dgm:t>
    </dgm:pt>
    <dgm:pt modelId="{46F43D1E-79C1-4A33-9B81-F5F0CFD69B99}" type="pres">
      <dgm:prSet presAssocID="{992A22F2-B345-4957-B9BC-CC810FF67ACD}" presName="childShape" presStyleCnt="0"/>
      <dgm:spPr/>
    </dgm:pt>
    <dgm:pt modelId="{F77B4769-FE37-4B33-B06A-CD0CB492570A}" type="pres">
      <dgm:prSet presAssocID="{095A6435-B611-458D-BB7F-2F2C14ABE54F}" presName="Name13" presStyleLbl="parChTrans1D2" presStyleIdx="4" presStyleCnt="9"/>
      <dgm:spPr/>
      <dgm:t>
        <a:bodyPr/>
        <a:lstStyle/>
        <a:p>
          <a:endParaRPr lang="en-US"/>
        </a:p>
      </dgm:t>
    </dgm:pt>
    <dgm:pt modelId="{6BBFBBD2-66B7-4667-9806-E1F64D4EA501}" type="pres">
      <dgm:prSet presAssocID="{AF9A4AC2-53B7-4D5A-B6E7-FD6D1E8EFEE2}" presName="childText" presStyleLbl="bgAcc1" presStyleIdx="4" presStyleCnt="9">
        <dgm:presLayoutVars>
          <dgm:bulletEnabled val="1"/>
        </dgm:presLayoutVars>
      </dgm:prSet>
      <dgm:spPr/>
      <dgm:t>
        <a:bodyPr/>
        <a:lstStyle/>
        <a:p>
          <a:endParaRPr lang="en-US"/>
        </a:p>
      </dgm:t>
    </dgm:pt>
    <dgm:pt modelId="{30168B68-EC83-4FA0-8350-A04F2CD9478A}" type="pres">
      <dgm:prSet presAssocID="{7839B8CD-0192-46BE-9678-34DCC51DD53E}" presName="Name13" presStyleLbl="parChTrans1D2" presStyleIdx="5" presStyleCnt="9"/>
      <dgm:spPr/>
      <dgm:t>
        <a:bodyPr/>
        <a:lstStyle/>
        <a:p>
          <a:endParaRPr lang="en-US"/>
        </a:p>
      </dgm:t>
    </dgm:pt>
    <dgm:pt modelId="{AA84D8F3-54A2-4D0E-9B10-D53C392507FF}" type="pres">
      <dgm:prSet presAssocID="{4F758F7E-55EE-417A-8908-20F8422415AA}" presName="childText" presStyleLbl="bgAcc1" presStyleIdx="5" presStyleCnt="9">
        <dgm:presLayoutVars>
          <dgm:bulletEnabled val="1"/>
        </dgm:presLayoutVars>
      </dgm:prSet>
      <dgm:spPr/>
      <dgm:t>
        <a:bodyPr/>
        <a:lstStyle/>
        <a:p>
          <a:endParaRPr lang="en-US"/>
        </a:p>
      </dgm:t>
    </dgm:pt>
    <dgm:pt modelId="{35CC7A34-642D-40C2-89B2-00F8A821DA65}" type="pres">
      <dgm:prSet presAssocID="{8948E628-09BB-4E2B-8ADE-D5864A65D275}" presName="Name13" presStyleLbl="parChTrans1D2" presStyleIdx="6" presStyleCnt="9"/>
      <dgm:spPr/>
      <dgm:t>
        <a:bodyPr/>
        <a:lstStyle/>
        <a:p>
          <a:endParaRPr lang="en-US"/>
        </a:p>
      </dgm:t>
    </dgm:pt>
    <dgm:pt modelId="{3FD6C0FA-AC0A-4446-9D91-BF23464B10BF}" type="pres">
      <dgm:prSet presAssocID="{3AD7E41C-07EA-4699-8FC7-BCAB0951600D}" presName="childText" presStyleLbl="bgAcc1" presStyleIdx="6" presStyleCnt="9">
        <dgm:presLayoutVars>
          <dgm:bulletEnabled val="1"/>
        </dgm:presLayoutVars>
      </dgm:prSet>
      <dgm:spPr/>
      <dgm:t>
        <a:bodyPr/>
        <a:lstStyle/>
        <a:p>
          <a:endParaRPr lang="en-US"/>
        </a:p>
      </dgm:t>
    </dgm:pt>
    <dgm:pt modelId="{4005F1BA-29A0-4113-AE32-45FE7A868089}" type="pres">
      <dgm:prSet presAssocID="{C397827A-0AB9-408C-B0B7-6E03C548B8D1}" presName="root" presStyleCnt="0"/>
      <dgm:spPr/>
    </dgm:pt>
    <dgm:pt modelId="{4D6A5927-2B19-4EDE-807C-392EC9BD4133}" type="pres">
      <dgm:prSet presAssocID="{C397827A-0AB9-408C-B0B7-6E03C548B8D1}" presName="rootComposite" presStyleCnt="0"/>
      <dgm:spPr/>
    </dgm:pt>
    <dgm:pt modelId="{E92C5D70-DFA5-4373-931B-4EC44C2D3E04}" type="pres">
      <dgm:prSet presAssocID="{C397827A-0AB9-408C-B0B7-6E03C548B8D1}" presName="rootText" presStyleLbl="node1" presStyleIdx="2" presStyleCnt="4"/>
      <dgm:spPr/>
      <dgm:t>
        <a:bodyPr/>
        <a:lstStyle/>
        <a:p>
          <a:endParaRPr lang="en-US"/>
        </a:p>
      </dgm:t>
    </dgm:pt>
    <dgm:pt modelId="{B829C241-113E-4594-BB84-AF9EC44ABDC8}" type="pres">
      <dgm:prSet presAssocID="{C397827A-0AB9-408C-B0B7-6E03C548B8D1}" presName="rootConnector" presStyleLbl="node1" presStyleIdx="2" presStyleCnt="4"/>
      <dgm:spPr/>
      <dgm:t>
        <a:bodyPr/>
        <a:lstStyle/>
        <a:p>
          <a:endParaRPr lang="en-US"/>
        </a:p>
      </dgm:t>
    </dgm:pt>
    <dgm:pt modelId="{2D2EFC72-2560-4D75-8ACD-3EFA33939ECE}" type="pres">
      <dgm:prSet presAssocID="{C397827A-0AB9-408C-B0B7-6E03C548B8D1}" presName="childShape" presStyleCnt="0"/>
      <dgm:spPr/>
    </dgm:pt>
    <dgm:pt modelId="{4FEBB101-E711-465E-8A26-EA0658A2B3E1}" type="pres">
      <dgm:prSet presAssocID="{70D74C3C-2A89-4F5B-B803-562D79E8AEDB}" presName="Name13" presStyleLbl="parChTrans1D2" presStyleIdx="7" presStyleCnt="9"/>
      <dgm:spPr/>
      <dgm:t>
        <a:bodyPr/>
        <a:lstStyle/>
        <a:p>
          <a:endParaRPr lang="en-US"/>
        </a:p>
      </dgm:t>
    </dgm:pt>
    <dgm:pt modelId="{F8701B3E-076D-46F2-B654-6AC43476276E}" type="pres">
      <dgm:prSet presAssocID="{2DE67FD8-815A-4B1F-8959-EF7F864EFFDB}" presName="childText" presStyleLbl="bgAcc1" presStyleIdx="7" presStyleCnt="9">
        <dgm:presLayoutVars>
          <dgm:bulletEnabled val="1"/>
        </dgm:presLayoutVars>
      </dgm:prSet>
      <dgm:spPr/>
      <dgm:t>
        <a:bodyPr/>
        <a:lstStyle/>
        <a:p>
          <a:endParaRPr lang="en-US"/>
        </a:p>
      </dgm:t>
    </dgm:pt>
    <dgm:pt modelId="{4D20B97A-12A8-4396-863C-81A4B50D9E81}" type="pres">
      <dgm:prSet presAssocID="{C00BAFC4-DCD3-42D4-ABD2-E2217D149839}" presName="root" presStyleCnt="0"/>
      <dgm:spPr/>
    </dgm:pt>
    <dgm:pt modelId="{5D6B6EDB-C427-4ADF-83D3-5E3B444B1609}" type="pres">
      <dgm:prSet presAssocID="{C00BAFC4-DCD3-42D4-ABD2-E2217D149839}" presName="rootComposite" presStyleCnt="0"/>
      <dgm:spPr/>
    </dgm:pt>
    <dgm:pt modelId="{DB06ADE5-6072-47E2-A770-A3ECE304C293}" type="pres">
      <dgm:prSet presAssocID="{C00BAFC4-DCD3-42D4-ABD2-E2217D149839}" presName="rootText" presStyleLbl="node1" presStyleIdx="3" presStyleCnt="4"/>
      <dgm:spPr/>
      <dgm:t>
        <a:bodyPr/>
        <a:lstStyle/>
        <a:p>
          <a:endParaRPr lang="en-US"/>
        </a:p>
      </dgm:t>
    </dgm:pt>
    <dgm:pt modelId="{8C7068C2-6D57-4223-8445-020DB19FC8AF}" type="pres">
      <dgm:prSet presAssocID="{C00BAFC4-DCD3-42D4-ABD2-E2217D149839}" presName="rootConnector" presStyleLbl="node1" presStyleIdx="3" presStyleCnt="4"/>
      <dgm:spPr/>
      <dgm:t>
        <a:bodyPr/>
        <a:lstStyle/>
        <a:p>
          <a:endParaRPr lang="en-US"/>
        </a:p>
      </dgm:t>
    </dgm:pt>
    <dgm:pt modelId="{8C474F3B-2748-438C-96FF-C1E1121255C6}" type="pres">
      <dgm:prSet presAssocID="{C00BAFC4-DCD3-42D4-ABD2-E2217D149839}" presName="childShape" presStyleCnt="0"/>
      <dgm:spPr/>
    </dgm:pt>
    <dgm:pt modelId="{6AA91F8D-25A1-4C32-A293-3B466C150752}" type="pres">
      <dgm:prSet presAssocID="{8345160B-1839-48D8-96C1-BEFBDD9D6148}" presName="Name13" presStyleLbl="parChTrans1D2" presStyleIdx="8" presStyleCnt="9"/>
      <dgm:spPr/>
      <dgm:t>
        <a:bodyPr/>
        <a:lstStyle/>
        <a:p>
          <a:endParaRPr lang="en-US"/>
        </a:p>
      </dgm:t>
    </dgm:pt>
    <dgm:pt modelId="{90DEB5DD-2196-4721-AB38-806D4007C964}" type="pres">
      <dgm:prSet presAssocID="{48A80593-4FA4-4617-A9CF-86BAD3AAB84D}" presName="childText" presStyleLbl="bgAcc1" presStyleIdx="8" presStyleCnt="9">
        <dgm:presLayoutVars>
          <dgm:bulletEnabled val="1"/>
        </dgm:presLayoutVars>
      </dgm:prSet>
      <dgm:spPr/>
      <dgm:t>
        <a:bodyPr/>
        <a:lstStyle/>
        <a:p>
          <a:endParaRPr lang="en-US"/>
        </a:p>
      </dgm:t>
    </dgm:pt>
  </dgm:ptLst>
  <dgm:cxnLst>
    <dgm:cxn modelId="{927CFE05-2E69-45C3-ADDE-4CAC7E32150D}" type="presOf" srcId="{DD3038CD-411C-45ED-A32B-795528BF10EA}" destId="{7BDFBDD7-72AC-424F-8483-A4F91871C088}" srcOrd="0" destOrd="0" presId="urn:microsoft.com/office/officeart/2005/8/layout/hierarchy3"/>
    <dgm:cxn modelId="{8CF0AA7C-08F0-4640-A124-CA993412AF50}" srcId="{017DCF6E-6A17-4788-A38D-D714DF62A393}" destId="{C397827A-0AB9-408C-B0B7-6E03C548B8D1}" srcOrd="2" destOrd="0" parTransId="{C594AAC0-A68D-450E-8476-310965EF5C6D}" sibTransId="{37B5EACD-E800-4DE8-90D8-4092DF534974}"/>
    <dgm:cxn modelId="{A003846F-C394-4EDC-BB76-A76C69F44CA3}" type="presOf" srcId="{E25559F4-9078-42FB-BB20-556BCF31EE13}" destId="{1A5DD42F-3218-423D-A604-A2FACC259628}" srcOrd="0" destOrd="0" presId="urn:microsoft.com/office/officeart/2005/8/layout/hierarchy3"/>
    <dgm:cxn modelId="{733BFBB1-5D0F-4837-A76F-3A78DC365999}" srcId="{E25559F4-9078-42FB-BB20-556BCF31EE13}" destId="{58771C1D-97E4-4DC2-872D-9843D4C033F5}" srcOrd="0" destOrd="0" parTransId="{F8B25B48-57C8-4580-AF3B-CFC9E20A6F5C}" sibTransId="{7BC92442-A5FB-42C9-9993-6644FD8056FB}"/>
    <dgm:cxn modelId="{D4A741FA-5D3E-44BC-AB00-3343BFC7A520}" srcId="{C00BAFC4-DCD3-42D4-ABD2-E2217D149839}" destId="{48A80593-4FA4-4617-A9CF-86BAD3AAB84D}" srcOrd="0" destOrd="0" parTransId="{8345160B-1839-48D8-96C1-BEFBDD9D6148}" sibTransId="{ED16CFF5-8900-499D-8F25-7DAA44BD2074}"/>
    <dgm:cxn modelId="{EC4BC73E-B0F2-45DE-A491-8A17F1412A4B}" type="presOf" srcId="{992A22F2-B345-4957-B9BC-CC810FF67ACD}" destId="{7A98C438-C3B8-40A6-BBEB-049ABCBE8700}" srcOrd="0" destOrd="0" presId="urn:microsoft.com/office/officeart/2005/8/layout/hierarchy3"/>
    <dgm:cxn modelId="{4C9A6C53-2E18-4436-87A0-78406DFE141E}" type="presOf" srcId="{67C077CC-5A28-4BA9-B502-BE2D9A1157B5}" destId="{89924764-17EE-4338-9754-5416FD0522D0}" srcOrd="0" destOrd="0" presId="urn:microsoft.com/office/officeart/2005/8/layout/hierarchy3"/>
    <dgm:cxn modelId="{562D38DD-738A-4E46-9F68-22CD895167AE}" type="presOf" srcId="{7839B8CD-0192-46BE-9678-34DCC51DD53E}" destId="{30168B68-EC83-4FA0-8350-A04F2CD9478A}" srcOrd="0" destOrd="0" presId="urn:microsoft.com/office/officeart/2005/8/layout/hierarchy3"/>
    <dgm:cxn modelId="{61A92CDB-7ABC-4357-B84A-3B1896B16DFD}" srcId="{C397827A-0AB9-408C-B0B7-6E03C548B8D1}" destId="{2DE67FD8-815A-4B1F-8959-EF7F864EFFDB}" srcOrd="0" destOrd="0" parTransId="{70D74C3C-2A89-4F5B-B803-562D79E8AEDB}" sibTransId="{0287219C-B849-4A22-B48F-CA17205ECB62}"/>
    <dgm:cxn modelId="{2044DCBF-333F-4CA5-91F1-9F7BB2228BD4}" srcId="{017DCF6E-6A17-4788-A38D-D714DF62A393}" destId="{E25559F4-9078-42FB-BB20-556BCF31EE13}" srcOrd="0" destOrd="0" parTransId="{52813BDB-0043-4568-8D05-3E4A45DADD51}" sibTransId="{8A5F6AA3-0128-4812-9B03-E74E8999B141}"/>
    <dgm:cxn modelId="{354847B5-4ABC-4DDF-B092-439549A79892}" type="presOf" srcId="{3CA7EC71-9F49-4ECF-B292-9B5C9BB52F7C}" destId="{7E08ED00-EEF8-483D-ADCA-3E71F878D6CC}" srcOrd="0" destOrd="0" presId="urn:microsoft.com/office/officeart/2005/8/layout/hierarchy3"/>
    <dgm:cxn modelId="{7424C4EE-4FEF-4E82-AEAB-C96F2E2F2D88}" type="presOf" srcId="{C5646EC1-F9F2-46C7-8057-61A941064618}" destId="{B8C00DEE-9D3E-46BD-8A97-8F1FF3048E6E}" srcOrd="0" destOrd="0" presId="urn:microsoft.com/office/officeart/2005/8/layout/hierarchy3"/>
    <dgm:cxn modelId="{3AD2D55A-BB2D-4BF7-B935-7C042F312FE5}" type="presOf" srcId="{3AD7E41C-07EA-4699-8FC7-BCAB0951600D}" destId="{3FD6C0FA-AC0A-4446-9D91-BF23464B10BF}" srcOrd="0" destOrd="0" presId="urn:microsoft.com/office/officeart/2005/8/layout/hierarchy3"/>
    <dgm:cxn modelId="{7483AE4C-9FC5-45A9-B5C8-6B2A075B7097}" type="presOf" srcId="{F8B25B48-57C8-4580-AF3B-CFC9E20A6F5C}" destId="{770C3999-1D72-4B9F-A7FC-31F17C9B6B54}" srcOrd="0" destOrd="0" presId="urn:microsoft.com/office/officeart/2005/8/layout/hierarchy3"/>
    <dgm:cxn modelId="{8E6F1697-857B-4F73-A0F7-2F8386F116A4}" srcId="{017DCF6E-6A17-4788-A38D-D714DF62A393}" destId="{992A22F2-B345-4957-B9BC-CC810FF67ACD}" srcOrd="1" destOrd="0" parTransId="{AC18E83F-2D81-475A-A01A-91EC0108613D}" sibTransId="{DA3F29D5-C4AA-4B9E-9D51-BC85EB17B4E6}"/>
    <dgm:cxn modelId="{A2195586-6A4B-4740-97F9-81888D1CE4B4}" type="presOf" srcId="{AF9A4AC2-53B7-4D5A-B6E7-FD6D1E8EFEE2}" destId="{6BBFBBD2-66B7-4667-9806-E1F64D4EA501}" srcOrd="0" destOrd="0" presId="urn:microsoft.com/office/officeart/2005/8/layout/hierarchy3"/>
    <dgm:cxn modelId="{807DAB69-24C8-405F-BDFC-581014C6C899}" srcId="{E25559F4-9078-42FB-BB20-556BCF31EE13}" destId="{9E41689D-13EA-4EDD-9FA0-BACBC3DB21DD}" srcOrd="2" destOrd="0" parTransId="{DD3038CD-411C-45ED-A32B-795528BF10EA}" sibTransId="{B3C54EF0-DD98-4038-ADC3-DEF54B0A7BA8}"/>
    <dgm:cxn modelId="{5F991C0B-AFB8-4FC5-B535-6F66BD8CA919}" srcId="{E25559F4-9078-42FB-BB20-556BCF31EE13}" destId="{C5646EC1-F9F2-46C7-8057-61A941064618}" srcOrd="3" destOrd="0" parTransId="{67C077CC-5A28-4BA9-B502-BE2D9A1157B5}" sibTransId="{9F6AF1C2-F595-4FAD-90FE-58D65E88BE6C}"/>
    <dgm:cxn modelId="{15D6F97B-F4A9-415F-8072-21A32807C4ED}" srcId="{017DCF6E-6A17-4788-A38D-D714DF62A393}" destId="{C00BAFC4-DCD3-42D4-ABD2-E2217D149839}" srcOrd="3" destOrd="0" parTransId="{9C3D97B8-39D6-4142-B502-FC1DB293BCEE}" sibTransId="{4B2CC691-54D1-43D4-A988-D2FD9FC8F4B0}"/>
    <dgm:cxn modelId="{AEE6F003-EA5D-4E50-9D38-FFB66ED4195B}" type="presOf" srcId="{8345160B-1839-48D8-96C1-BEFBDD9D6148}" destId="{6AA91F8D-25A1-4C32-A293-3B466C150752}" srcOrd="0" destOrd="0" presId="urn:microsoft.com/office/officeart/2005/8/layout/hierarchy3"/>
    <dgm:cxn modelId="{CD135338-9F95-4691-BFF2-4BE5BEF883AB}" type="presOf" srcId="{017DCF6E-6A17-4788-A38D-D714DF62A393}" destId="{077BAF3C-DA61-4FAC-9733-B354ACBDE8E0}" srcOrd="0" destOrd="0" presId="urn:microsoft.com/office/officeart/2005/8/layout/hierarchy3"/>
    <dgm:cxn modelId="{58714B76-7763-42FB-B58B-281FB7F6B053}" type="presOf" srcId="{9E41689D-13EA-4EDD-9FA0-BACBC3DB21DD}" destId="{98E30B51-4E85-49B2-B298-34F65AC9D83C}" srcOrd="0" destOrd="0" presId="urn:microsoft.com/office/officeart/2005/8/layout/hierarchy3"/>
    <dgm:cxn modelId="{19DF7937-9D64-4231-8FA3-372B37288EBA}" type="presOf" srcId="{095A6435-B611-458D-BB7F-2F2C14ABE54F}" destId="{F77B4769-FE37-4B33-B06A-CD0CB492570A}" srcOrd="0" destOrd="0" presId="urn:microsoft.com/office/officeart/2005/8/layout/hierarchy3"/>
    <dgm:cxn modelId="{1643FC10-8076-4C35-AF03-F35E589E8466}" type="presOf" srcId="{E25559F4-9078-42FB-BB20-556BCF31EE13}" destId="{ED81D4A9-DBF2-4B2F-A2A5-C06C3C8C013C}" srcOrd="1" destOrd="0" presId="urn:microsoft.com/office/officeart/2005/8/layout/hierarchy3"/>
    <dgm:cxn modelId="{63FE56C0-9B68-407E-9373-F039CE6C3ABA}" type="presOf" srcId="{5583EE63-7A1A-4FEB-85B6-110250ED2DD9}" destId="{5FF44167-B513-43F3-8608-AD47C92D6E3A}" srcOrd="0" destOrd="0" presId="urn:microsoft.com/office/officeart/2005/8/layout/hierarchy3"/>
    <dgm:cxn modelId="{DAC44C69-3B33-434E-8D4F-9FC6C5A274F0}" type="presOf" srcId="{8948E628-09BB-4E2B-8ADE-D5864A65D275}" destId="{35CC7A34-642D-40C2-89B2-00F8A821DA65}" srcOrd="0" destOrd="0" presId="urn:microsoft.com/office/officeart/2005/8/layout/hierarchy3"/>
    <dgm:cxn modelId="{28DCE1DA-29E3-4FC7-B0A3-55CC7106F3DF}" type="presOf" srcId="{48A80593-4FA4-4617-A9CF-86BAD3AAB84D}" destId="{90DEB5DD-2196-4721-AB38-806D4007C964}" srcOrd="0" destOrd="0" presId="urn:microsoft.com/office/officeart/2005/8/layout/hierarchy3"/>
    <dgm:cxn modelId="{3B1FBCAD-5834-470B-BCC9-11ED32CAEF79}" type="presOf" srcId="{C397827A-0AB9-408C-B0B7-6E03C548B8D1}" destId="{B829C241-113E-4594-BB84-AF9EC44ABDC8}" srcOrd="1" destOrd="0" presId="urn:microsoft.com/office/officeart/2005/8/layout/hierarchy3"/>
    <dgm:cxn modelId="{6F3B3EDF-1E51-4350-83B6-CBF5DE851B9D}" type="presOf" srcId="{C00BAFC4-DCD3-42D4-ABD2-E2217D149839}" destId="{8C7068C2-6D57-4223-8445-020DB19FC8AF}" srcOrd="1" destOrd="0" presId="urn:microsoft.com/office/officeart/2005/8/layout/hierarchy3"/>
    <dgm:cxn modelId="{2C8118A7-5099-4B3E-BCF0-CFE639DE9DC7}" srcId="{992A22F2-B345-4957-B9BC-CC810FF67ACD}" destId="{3AD7E41C-07EA-4699-8FC7-BCAB0951600D}" srcOrd="2" destOrd="0" parTransId="{8948E628-09BB-4E2B-8ADE-D5864A65D275}" sibTransId="{E764035A-681E-486F-86DD-DADAA0E58DEB}"/>
    <dgm:cxn modelId="{2795D68E-065E-46F8-A830-0736EDA46BB5}" type="presOf" srcId="{C397827A-0AB9-408C-B0B7-6E03C548B8D1}" destId="{E92C5D70-DFA5-4373-931B-4EC44C2D3E04}" srcOrd="0" destOrd="0" presId="urn:microsoft.com/office/officeart/2005/8/layout/hierarchy3"/>
    <dgm:cxn modelId="{2B05EFCA-65E3-422E-8CD2-E886F05CD6E0}" srcId="{E25559F4-9078-42FB-BB20-556BCF31EE13}" destId="{5583EE63-7A1A-4FEB-85B6-110250ED2DD9}" srcOrd="1" destOrd="0" parTransId="{3CA7EC71-9F49-4ECF-B292-9B5C9BB52F7C}" sibTransId="{8859105C-129D-42EE-AF17-6EF572094236}"/>
    <dgm:cxn modelId="{2BA3630B-56E0-4042-94C0-239B76268F36}" type="presOf" srcId="{58771C1D-97E4-4DC2-872D-9843D4C033F5}" destId="{A670B1F9-F301-4FFF-9952-9560D1DDD44E}" srcOrd="0" destOrd="0" presId="urn:microsoft.com/office/officeart/2005/8/layout/hierarchy3"/>
    <dgm:cxn modelId="{2DC5F6DE-6AC0-438B-B945-C9468D5F1D20}" type="presOf" srcId="{992A22F2-B345-4957-B9BC-CC810FF67ACD}" destId="{485BE371-2034-4C72-A7CB-E9A1EC659684}" srcOrd="1" destOrd="0" presId="urn:microsoft.com/office/officeart/2005/8/layout/hierarchy3"/>
    <dgm:cxn modelId="{BE5DD20D-ADBE-4EFD-811A-A038BC2167B6}" type="presOf" srcId="{70D74C3C-2A89-4F5B-B803-562D79E8AEDB}" destId="{4FEBB101-E711-465E-8A26-EA0658A2B3E1}" srcOrd="0" destOrd="0" presId="urn:microsoft.com/office/officeart/2005/8/layout/hierarchy3"/>
    <dgm:cxn modelId="{AA4BEEE3-FD68-4B5A-B3B4-6CFB3FD66BCF}" type="presOf" srcId="{2DE67FD8-815A-4B1F-8959-EF7F864EFFDB}" destId="{F8701B3E-076D-46F2-B654-6AC43476276E}" srcOrd="0" destOrd="0" presId="urn:microsoft.com/office/officeart/2005/8/layout/hierarchy3"/>
    <dgm:cxn modelId="{887FF35D-A32E-4CFE-A430-0EA46553B1F3}" type="presOf" srcId="{C00BAFC4-DCD3-42D4-ABD2-E2217D149839}" destId="{DB06ADE5-6072-47E2-A770-A3ECE304C293}" srcOrd="0" destOrd="0" presId="urn:microsoft.com/office/officeart/2005/8/layout/hierarchy3"/>
    <dgm:cxn modelId="{5455F776-163E-40B2-B09A-8CCCBCAA9E4F}" srcId="{992A22F2-B345-4957-B9BC-CC810FF67ACD}" destId="{4F758F7E-55EE-417A-8908-20F8422415AA}" srcOrd="1" destOrd="0" parTransId="{7839B8CD-0192-46BE-9678-34DCC51DD53E}" sibTransId="{7225E426-4662-44DA-ACF3-78C8981F6A7A}"/>
    <dgm:cxn modelId="{5813D3B2-89F5-4B37-A2FD-110BD2B1C858}" type="presOf" srcId="{4F758F7E-55EE-417A-8908-20F8422415AA}" destId="{AA84D8F3-54A2-4D0E-9B10-D53C392507FF}" srcOrd="0" destOrd="0" presId="urn:microsoft.com/office/officeart/2005/8/layout/hierarchy3"/>
    <dgm:cxn modelId="{350034B7-C4B0-4976-8F7E-F0A1AF6066A8}" srcId="{992A22F2-B345-4957-B9BC-CC810FF67ACD}" destId="{AF9A4AC2-53B7-4D5A-B6E7-FD6D1E8EFEE2}" srcOrd="0" destOrd="0" parTransId="{095A6435-B611-458D-BB7F-2F2C14ABE54F}" sibTransId="{1E98D277-E7CB-48B1-902E-865C4FC8137E}"/>
    <dgm:cxn modelId="{BBC8D64F-C986-4E97-96F0-29EE8D5DABB6}" type="presParOf" srcId="{077BAF3C-DA61-4FAC-9733-B354ACBDE8E0}" destId="{976AF611-9A9E-4507-91D3-2B5D2DA1DE51}" srcOrd="0" destOrd="0" presId="urn:microsoft.com/office/officeart/2005/8/layout/hierarchy3"/>
    <dgm:cxn modelId="{B0848905-4F61-4445-9AD6-B0EB3073F031}" type="presParOf" srcId="{976AF611-9A9E-4507-91D3-2B5D2DA1DE51}" destId="{84966B5D-3AFA-4ABA-92CB-F8D82B68F748}" srcOrd="0" destOrd="0" presId="urn:microsoft.com/office/officeart/2005/8/layout/hierarchy3"/>
    <dgm:cxn modelId="{D6F68BCD-4A03-4897-BC0E-8EF402C92B8C}" type="presParOf" srcId="{84966B5D-3AFA-4ABA-92CB-F8D82B68F748}" destId="{1A5DD42F-3218-423D-A604-A2FACC259628}" srcOrd="0" destOrd="0" presId="urn:microsoft.com/office/officeart/2005/8/layout/hierarchy3"/>
    <dgm:cxn modelId="{43FFC87B-9329-43C8-BAFB-D03E2785DE9E}" type="presParOf" srcId="{84966B5D-3AFA-4ABA-92CB-F8D82B68F748}" destId="{ED81D4A9-DBF2-4B2F-A2A5-C06C3C8C013C}" srcOrd="1" destOrd="0" presId="urn:microsoft.com/office/officeart/2005/8/layout/hierarchy3"/>
    <dgm:cxn modelId="{5EA5ECE5-1538-4132-81E9-B6B1B114B6E3}" type="presParOf" srcId="{976AF611-9A9E-4507-91D3-2B5D2DA1DE51}" destId="{FE5C0D42-609C-48C9-B1F2-A66408D0509E}" srcOrd="1" destOrd="0" presId="urn:microsoft.com/office/officeart/2005/8/layout/hierarchy3"/>
    <dgm:cxn modelId="{DDB228AE-E2FE-462B-871D-1D0745154C00}" type="presParOf" srcId="{FE5C0D42-609C-48C9-B1F2-A66408D0509E}" destId="{770C3999-1D72-4B9F-A7FC-31F17C9B6B54}" srcOrd="0" destOrd="0" presId="urn:microsoft.com/office/officeart/2005/8/layout/hierarchy3"/>
    <dgm:cxn modelId="{D184BC17-6E7C-43D5-9E64-0094AE2A0EF8}" type="presParOf" srcId="{FE5C0D42-609C-48C9-B1F2-A66408D0509E}" destId="{A670B1F9-F301-4FFF-9952-9560D1DDD44E}" srcOrd="1" destOrd="0" presId="urn:microsoft.com/office/officeart/2005/8/layout/hierarchy3"/>
    <dgm:cxn modelId="{618E34E1-E499-492C-A3C0-1F211C650095}" type="presParOf" srcId="{FE5C0D42-609C-48C9-B1F2-A66408D0509E}" destId="{7E08ED00-EEF8-483D-ADCA-3E71F878D6CC}" srcOrd="2" destOrd="0" presId="urn:microsoft.com/office/officeart/2005/8/layout/hierarchy3"/>
    <dgm:cxn modelId="{26871C0F-2303-47E4-B742-0FE3F4CE48E1}" type="presParOf" srcId="{FE5C0D42-609C-48C9-B1F2-A66408D0509E}" destId="{5FF44167-B513-43F3-8608-AD47C92D6E3A}" srcOrd="3" destOrd="0" presId="urn:microsoft.com/office/officeart/2005/8/layout/hierarchy3"/>
    <dgm:cxn modelId="{9E3F8C7C-300A-4906-8C44-5A9FA9E32E48}" type="presParOf" srcId="{FE5C0D42-609C-48C9-B1F2-A66408D0509E}" destId="{7BDFBDD7-72AC-424F-8483-A4F91871C088}" srcOrd="4" destOrd="0" presId="urn:microsoft.com/office/officeart/2005/8/layout/hierarchy3"/>
    <dgm:cxn modelId="{D04B768E-FCD0-4F37-AC93-F2517D5A92A6}" type="presParOf" srcId="{FE5C0D42-609C-48C9-B1F2-A66408D0509E}" destId="{98E30B51-4E85-49B2-B298-34F65AC9D83C}" srcOrd="5" destOrd="0" presId="urn:microsoft.com/office/officeart/2005/8/layout/hierarchy3"/>
    <dgm:cxn modelId="{D45E30B2-50F5-4B6A-A7F1-118BF29CAB8E}" type="presParOf" srcId="{FE5C0D42-609C-48C9-B1F2-A66408D0509E}" destId="{89924764-17EE-4338-9754-5416FD0522D0}" srcOrd="6" destOrd="0" presId="urn:microsoft.com/office/officeart/2005/8/layout/hierarchy3"/>
    <dgm:cxn modelId="{C47070DD-9863-4A82-AAF5-FB7A3E68F42D}" type="presParOf" srcId="{FE5C0D42-609C-48C9-B1F2-A66408D0509E}" destId="{B8C00DEE-9D3E-46BD-8A97-8F1FF3048E6E}" srcOrd="7" destOrd="0" presId="urn:microsoft.com/office/officeart/2005/8/layout/hierarchy3"/>
    <dgm:cxn modelId="{3C3BA1D5-316F-4A11-8B22-FF5603F2E15C}" type="presParOf" srcId="{077BAF3C-DA61-4FAC-9733-B354ACBDE8E0}" destId="{E59B934D-186E-44B4-89AD-988D1CFC764E}" srcOrd="1" destOrd="0" presId="urn:microsoft.com/office/officeart/2005/8/layout/hierarchy3"/>
    <dgm:cxn modelId="{546CF8DB-5137-434F-9CF6-733033555026}" type="presParOf" srcId="{E59B934D-186E-44B4-89AD-988D1CFC764E}" destId="{55C3D64F-726C-42A9-AD45-E2D777A2220B}" srcOrd="0" destOrd="0" presId="urn:microsoft.com/office/officeart/2005/8/layout/hierarchy3"/>
    <dgm:cxn modelId="{0970F34C-E02B-4677-ADDA-CBAA371D5242}" type="presParOf" srcId="{55C3D64F-726C-42A9-AD45-E2D777A2220B}" destId="{7A98C438-C3B8-40A6-BBEB-049ABCBE8700}" srcOrd="0" destOrd="0" presId="urn:microsoft.com/office/officeart/2005/8/layout/hierarchy3"/>
    <dgm:cxn modelId="{FF935144-A78A-4092-9BC0-270D84854EF6}" type="presParOf" srcId="{55C3D64F-726C-42A9-AD45-E2D777A2220B}" destId="{485BE371-2034-4C72-A7CB-E9A1EC659684}" srcOrd="1" destOrd="0" presId="urn:microsoft.com/office/officeart/2005/8/layout/hierarchy3"/>
    <dgm:cxn modelId="{08F0B663-DC08-43D2-A9BB-4F53EBB51482}" type="presParOf" srcId="{E59B934D-186E-44B4-89AD-988D1CFC764E}" destId="{46F43D1E-79C1-4A33-9B81-F5F0CFD69B99}" srcOrd="1" destOrd="0" presId="urn:microsoft.com/office/officeart/2005/8/layout/hierarchy3"/>
    <dgm:cxn modelId="{832C9547-B97E-464C-9C06-C7B2663F1F8F}" type="presParOf" srcId="{46F43D1E-79C1-4A33-9B81-F5F0CFD69B99}" destId="{F77B4769-FE37-4B33-B06A-CD0CB492570A}" srcOrd="0" destOrd="0" presId="urn:microsoft.com/office/officeart/2005/8/layout/hierarchy3"/>
    <dgm:cxn modelId="{39E70C42-599A-4DDA-8873-A254DC6C6D49}" type="presParOf" srcId="{46F43D1E-79C1-4A33-9B81-F5F0CFD69B99}" destId="{6BBFBBD2-66B7-4667-9806-E1F64D4EA501}" srcOrd="1" destOrd="0" presId="urn:microsoft.com/office/officeart/2005/8/layout/hierarchy3"/>
    <dgm:cxn modelId="{0AF7CFDE-C8D9-459A-B812-1E4C5366BD33}" type="presParOf" srcId="{46F43D1E-79C1-4A33-9B81-F5F0CFD69B99}" destId="{30168B68-EC83-4FA0-8350-A04F2CD9478A}" srcOrd="2" destOrd="0" presId="urn:microsoft.com/office/officeart/2005/8/layout/hierarchy3"/>
    <dgm:cxn modelId="{F157205C-5190-48E8-B23A-C8F69E9ADAC9}" type="presParOf" srcId="{46F43D1E-79C1-4A33-9B81-F5F0CFD69B99}" destId="{AA84D8F3-54A2-4D0E-9B10-D53C392507FF}" srcOrd="3" destOrd="0" presId="urn:microsoft.com/office/officeart/2005/8/layout/hierarchy3"/>
    <dgm:cxn modelId="{C4B60B9C-B825-44AD-BEA1-DC5681A60C93}" type="presParOf" srcId="{46F43D1E-79C1-4A33-9B81-F5F0CFD69B99}" destId="{35CC7A34-642D-40C2-89B2-00F8A821DA65}" srcOrd="4" destOrd="0" presId="urn:microsoft.com/office/officeart/2005/8/layout/hierarchy3"/>
    <dgm:cxn modelId="{5DDC50FD-2C15-40BE-AB63-37E57C8F2F58}" type="presParOf" srcId="{46F43D1E-79C1-4A33-9B81-F5F0CFD69B99}" destId="{3FD6C0FA-AC0A-4446-9D91-BF23464B10BF}" srcOrd="5" destOrd="0" presId="urn:microsoft.com/office/officeart/2005/8/layout/hierarchy3"/>
    <dgm:cxn modelId="{B81FEFD4-02B6-402F-89AA-8A4583599021}" type="presParOf" srcId="{077BAF3C-DA61-4FAC-9733-B354ACBDE8E0}" destId="{4005F1BA-29A0-4113-AE32-45FE7A868089}" srcOrd="2" destOrd="0" presId="urn:microsoft.com/office/officeart/2005/8/layout/hierarchy3"/>
    <dgm:cxn modelId="{15815984-070B-45B5-8C3B-BBA967FD0EB9}" type="presParOf" srcId="{4005F1BA-29A0-4113-AE32-45FE7A868089}" destId="{4D6A5927-2B19-4EDE-807C-392EC9BD4133}" srcOrd="0" destOrd="0" presId="urn:microsoft.com/office/officeart/2005/8/layout/hierarchy3"/>
    <dgm:cxn modelId="{17456FDD-ADD7-4E18-B5F2-9FF4263DE2CB}" type="presParOf" srcId="{4D6A5927-2B19-4EDE-807C-392EC9BD4133}" destId="{E92C5D70-DFA5-4373-931B-4EC44C2D3E04}" srcOrd="0" destOrd="0" presId="urn:microsoft.com/office/officeart/2005/8/layout/hierarchy3"/>
    <dgm:cxn modelId="{5D7D75B9-4779-4929-AB88-BECCF6247DB4}" type="presParOf" srcId="{4D6A5927-2B19-4EDE-807C-392EC9BD4133}" destId="{B829C241-113E-4594-BB84-AF9EC44ABDC8}" srcOrd="1" destOrd="0" presId="urn:microsoft.com/office/officeart/2005/8/layout/hierarchy3"/>
    <dgm:cxn modelId="{EAAA78F1-3340-42BE-963E-2D5CD6BF7A66}" type="presParOf" srcId="{4005F1BA-29A0-4113-AE32-45FE7A868089}" destId="{2D2EFC72-2560-4D75-8ACD-3EFA33939ECE}" srcOrd="1" destOrd="0" presId="urn:microsoft.com/office/officeart/2005/8/layout/hierarchy3"/>
    <dgm:cxn modelId="{15D1A4BF-0CE6-454D-BB74-97CA1C2434BD}" type="presParOf" srcId="{2D2EFC72-2560-4D75-8ACD-3EFA33939ECE}" destId="{4FEBB101-E711-465E-8A26-EA0658A2B3E1}" srcOrd="0" destOrd="0" presId="urn:microsoft.com/office/officeart/2005/8/layout/hierarchy3"/>
    <dgm:cxn modelId="{45195C66-05B5-4403-B2AD-DD040C9D0EEF}" type="presParOf" srcId="{2D2EFC72-2560-4D75-8ACD-3EFA33939ECE}" destId="{F8701B3E-076D-46F2-B654-6AC43476276E}" srcOrd="1" destOrd="0" presId="urn:microsoft.com/office/officeart/2005/8/layout/hierarchy3"/>
    <dgm:cxn modelId="{A898C8F8-47EF-46ED-9F96-22B3A88C27C2}" type="presParOf" srcId="{077BAF3C-DA61-4FAC-9733-B354ACBDE8E0}" destId="{4D20B97A-12A8-4396-863C-81A4B50D9E81}" srcOrd="3" destOrd="0" presId="urn:microsoft.com/office/officeart/2005/8/layout/hierarchy3"/>
    <dgm:cxn modelId="{0AD73CE8-8841-4E45-A153-94B53AC49C93}" type="presParOf" srcId="{4D20B97A-12A8-4396-863C-81A4B50D9E81}" destId="{5D6B6EDB-C427-4ADF-83D3-5E3B444B1609}" srcOrd="0" destOrd="0" presId="urn:microsoft.com/office/officeart/2005/8/layout/hierarchy3"/>
    <dgm:cxn modelId="{69C47F0E-D65F-4823-B9EB-1EC5F89953FD}" type="presParOf" srcId="{5D6B6EDB-C427-4ADF-83D3-5E3B444B1609}" destId="{DB06ADE5-6072-47E2-A770-A3ECE304C293}" srcOrd="0" destOrd="0" presId="urn:microsoft.com/office/officeart/2005/8/layout/hierarchy3"/>
    <dgm:cxn modelId="{5D415E60-5453-4EEB-8D2F-429F6E73A4B5}" type="presParOf" srcId="{5D6B6EDB-C427-4ADF-83D3-5E3B444B1609}" destId="{8C7068C2-6D57-4223-8445-020DB19FC8AF}" srcOrd="1" destOrd="0" presId="urn:microsoft.com/office/officeart/2005/8/layout/hierarchy3"/>
    <dgm:cxn modelId="{285B1C77-0DEC-4331-B238-E072F9944F0C}" type="presParOf" srcId="{4D20B97A-12A8-4396-863C-81A4B50D9E81}" destId="{8C474F3B-2748-438C-96FF-C1E1121255C6}" srcOrd="1" destOrd="0" presId="urn:microsoft.com/office/officeart/2005/8/layout/hierarchy3"/>
    <dgm:cxn modelId="{99D86CBC-4DC6-42CC-AE98-76F4849B3B91}" type="presParOf" srcId="{8C474F3B-2748-438C-96FF-C1E1121255C6}" destId="{6AA91F8D-25A1-4C32-A293-3B466C150752}" srcOrd="0" destOrd="0" presId="urn:microsoft.com/office/officeart/2005/8/layout/hierarchy3"/>
    <dgm:cxn modelId="{A17F5314-0E10-4E44-8629-4B0224D71A32}" type="presParOf" srcId="{8C474F3B-2748-438C-96FF-C1E1121255C6}" destId="{90DEB5DD-2196-4721-AB38-806D4007C964}"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34994A-3139-40D7-BEE7-AD36D88EC31E}" type="doc">
      <dgm:prSet loTypeId="urn:microsoft.com/office/officeart/2005/8/layout/hList7" loCatId="list" qsTypeId="urn:microsoft.com/office/officeart/2005/8/quickstyle/simple1" qsCatId="simple" csTypeId="urn:microsoft.com/office/officeart/2005/8/colors/accent5_4" csCatId="accent5" phldr="1"/>
      <dgm:spPr/>
    </dgm:pt>
    <dgm:pt modelId="{6E0BFD20-61A6-4EC0-A0E4-6AEB1499C9FA}">
      <dgm:prSet phldrT="[Text]" custT="1"/>
      <dgm:spPr>
        <a:solidFill>
          <a:srgbClr val="007681"/>
        </a:solidFill>
      </dgm:spPr>
      <dgm:t>
        <a:bodyPr/>
        <a:lstStyle/>
        <a:p>
          <a:r>
            <a:rPr lang="en-US" sz="1800" b="1"/>
            <a:t>Home-Grown &amp; Diverse Brands</a:t>
          </a:r>
        </a:p>
        <a:p>
          <a:r>
            <a:rPr lang="en-US" sz="1400" b="0"/>
            <a:t>similar to alcohol model</a:t>
          </a:r>
        </a:p>
      </dgm:t>
    </dgm:pt>
    <dgm:pt modelId="{DD5326A7-2D57-4A4B-9606-7F3B63519B97}" type="parTrans" cxnId="{EEAA4EDD-211D-42C5-BD17-FA4F1D70A5E8}">
      <dgm:prSet/>
      <dgm:spPr/>
      <dgm:t>
        <a:bodyPr/>
        <a:lstStyle/>
        <a:p>
          <a:endParaRPr lang="en-US"/>
        </a:p>
      </dgm:t>
    </dgm:pt>
    <dgm:pt modelId="{6069757A-DEB0-4591-ABA9-0D85256482EA}" type="sibTrans" cxnId="{EEAA4EDD-211D-42C5-BD17-FA4F1D70A5E8}">
      <dgm:prSet/>
      <dgm:spPr/>
      <dgm:t>
        <a:bodyPr/>
        <a:lstStyle/>
        <a:p>
          <a:endParaRPr lang="en-US"/>
        </a:p>
      </dgm:t>
    </dgm:pt>
    <dgm:pt modelId="{E40E0C44-B095-4DB0-9C0A-427210CE4326}">
      <dgm:prSet phldrT="[Text]" custT="1"/>
      <dgm:spPr>
        <a:solidFill>
          <a:srgbClr val="007681">
            <a:alpha val="69804"/>
          </a:srgbClr>
        </a:solidFill>
      </dgm:spPr>
      <dgm:t>
        <a:bodyPr/>
        <a:lstStyle/>
        <a:p>
          <a:r>
            <a:rPr lang="en-US" sz="1800" b="1"/>
            <a:t>Increased Competition</a:t>
          </a:r>
        </a:p>
        <a:p>
          <a:r>
            <a:rPr lang="en-US" sz="1400" b="0"/>
            <a:t>reduced barriers to entry, avoids monopolistic practices</a:t>
          </a:r>
          <a:r>
            <a:rPr lang="en-US" sz="1400" b="1"/>
            <a:t> </a:t>
          </a:r>
        </a:p>
      </dgm:t>
    </dgm:pt>
    <dgm:pt modelId="{8B04FC71-BE40-4B9D-8279-C0A1C5C95215}" type="parTrans" cxnId="{F1733A9E-C77B-4908-9224-0B4DE5EFCD3A}">
      <dgm:prSet/>
      <dgm:spPr/>
      <dgm:t>
        <a:bodyPr/>
        <a:lstStyle/>
        <a:p>
          <a:endParaRPr lang="en-US"/>
        </a:p>
      </dgm:t>
    </dgm:pt>
    <dgm:pt modelId="{09E7E0E8-B2FB-4D5D-AA11-7AA3D1BA01BA}" type="sibTrans" cxnId="{F1733A9E-C77B-4908-9224-0B4DE5EFCD3A}">
      <dgm:prSet/>
      <dgm:spPr/>
      <dgm:t>
        <a:bodyPr/>
        <a:lstStyle/>
        <a:p>
          <a:endParaRPr lang="en-US"/>
        </a:p>
      </dgm:t>
    </dgm:pt>
    <dgm:pt modelId="{D415497E-38B4-4FF2-849D-167200DBDD97}">
      <dgm:prSet phldrT="[Text]" custT="1"/>
      <dgm:spPr>
        <a:solidFill>
          <a:srgbClr val="077681"/>
        </a:solidFill>
      </dgm:spPr>
      <dgm:t>
        <a:bodyPr/>
        <a:lstStyle/>
        <a:p>
          <a:r>
            <a:rPr lang="en-US" sz="1800" b="1"/>
            <a:t>More Consumer Choice</a:t>
          </a:r>
        </a:p>
        <a:p>
          <a:r>
            <a:rPr lang="en-US" sz="1400" b="0"/>
            <a:t>limits ability to dominate shelf-space or control prices</a:t>
          </a:r>
        </a:p>
      </dgm:t>
    </dgm:pt>
    <dgm:pt modelId="{11FDCEFE-703E-41E0-B060-58439F2D1B1D}" type="parTrans" cxnId="{6CCA8097-0D78-4008-8147-C177F4096E4E}">
      <dgm:prSet/>
      <dgm:spPr/>
      <dgm:t>
        <a:bodyPr/>
        <a:lstStyle/>
        <a:p>
          <a:endParaRPr lang="en-US"/>
        </a:p>
      </dgm:t>
    </dgm:pt>
    <dgm:pt modelId="{9DEA5CB6-E38C-4B4C-81BF-809C9BE8E6E8}" type="sibTrans" cxnId="{6CCA8097-0D78-4008-8147-C177F4096E4E}">
      <dgm:prSet/>
      <dgm:spPr/>
      <dgm:t>
        <a:bodyPr/>
        <a:lstStyle/>
        <a:p>
          <a:endParaRPr lang="en-US"/>
        </a:p>
      </dgm:t>
    </dgm:pt>
    <dgm:pt modelId="{16F4B329-0C55-4FC5-939C-BFA1D221B3F6}">
      <dgm:prSet phldrT="[Text]" custT="1"/>
      <dgm:spPr>
        <a:solidFill>
          <a:srgbClr val="077681">
            <a:alpha val="69804"/>
          </a:srgbClr>
        </a:solidFill>
      </dgm:spPr>
      <dgm:t>
        <a:bodyPr/>
        <a:lstStyle/>
        <a:p>
          <a:r>
            <a:rPr lang="en-US" sz="1800" b="1"/>
            <a:t>Promotes Research</a:t>
          </a:r>
        </a:p>
        <a:p>
          <a:r>
            <a:rPr lang="en-US" sz="1400" b="0"/>
            <a:t>companies have to complete and innovate</a:t>
          </a:r>
        </a:p>
      </dgm:t>
    </dgm:pt>
    <dgm:pt modelId="{A67046B5-3151-4B19-B6BC-70C6E5F3CF0B}" type="parTrans" cxnId="{86F3170D-A640-4363-BACC-E4B580EB92F7}">
      <dgm:prSet/>
      <dgm:spPr/>
      <dgm:t>
        <a:bodyPr/>
        <a:lstStyle/>
        <a:p>
          <a:endParaRPr lang="en-US"/>
        </a:p>
      </dgm:t>
    </dgm:pt>
    <dgm:pt modelId="{93800E59-3901-4ED1-A814-8056D783F0BC}" type="sibTrans" cxnId="{86F3170D-A640-4363-BACC-E4B580EB92F7}">
      <dgm:prSet/>
      <dgm:spPr/>
      <dgm:t>
        <a:bodyPr/>
        <a:lstStyle/>
        <a:p>
          <a:endParaRPr lang="en-US"/>
        </a:p>
      </dgm:t>
    </dgm:pt>
    <dgm:pt modelId="{F6A204D5-2AC6-4273-901D-778DD0E00848}" type="pres">
      <dgm:prSet presAssocID="{7C34994A-3139-40D7-BEE7-AD36D88EC31E}" presName="Name0" presStyleCnt="0">
        <dgm:presLayoutVars>
          <dgm:dir/>
          <dgm:resizeHandles val="exact"/>
        </dgm:presLayoutVars>
      </dgm:prSet>
      <dgm:spPr/>
    </dgm:pt>
    <dgm:pt modelId="{E1999CE5-7B78-4531-B62F-5A4A6F49AD6F}" type="pres">
      <dgm:prSet presAssocID="{7C34994A-3139-40D7-BEE7-AD36D88EC31E}" presName="fgShape" presStyleLbl="fgShp" presStyleIdx="0" presStyleCnt="1"/>
      <dgm:spPr/>
    </dgm:pt>
    <dgm:pt modelId="{A2BD265A-B066-4ADF-9E69-6153BEC7A15B}" type="pres">
      <dgm:prSet presAssocID="{7C34994A-3139-40D7-BEE7-AD36D88EC31E}" presName="linComp" presStyleCnt="0"/>
      <dgm:spPr/>
    </dgm:pt>
    <dgm:pt modelId="{856F787D-A6B2-4AAA-BFC6-6E6215FCE40E}" type="pres">
      <dgm:prSet presAssocID="{6E0BFD20-61A6-4EC0-A0E4-6AEB1499C9FA}" presName="compNode" presStyleCnt="0"/>
      <dgm:spPr/>
    </dgm:pt>
    <dgm:pt modelId="{125123E4-7DC1-4EAC-8C56-BD8E3A5DE286}" type="pres">
      <dgm:prSet presAssocID="{6E0BFD20-61A6-4EC0-A0E4-6AEB1499C9FA}" presName="bkgdShape" presStyleLbl="node1" presStyleIdx="0" presStyleCnt="4"/>
      <dgm:spPr/>
      <dgm:t>
        <a:bodyPr/>
        <a:lstStyle/>
        <a:p>
          <a:endParaRPr lang="en-US"/>
        </a:p>
      </dgm:t>
    </dgm:pt>
    <dgm:pt modelId="{6CE9CA69-D29B-4524-8A72-697D6B94B765}" type="pres">
      <dgm:prSet presAssocID="{6E0BFD20-61A6-4EC0-A0E4-6AEB1499C9FA}" presName="nodeTx" presStyleLbl="node1" presStyleIdx="0" presStyleCnt="4">
        <dgm:presLayoutVars>
          <dgm:bulletEnabled val="1"/>
        </dgm:presLayoutVars>
      </dgm:prSet>
      <dgm:spPr/>
      <dgm:t>
        <a:bodyPr/>
        <a:lstStyle/>
        <a:p>
          <a:endParaRPr lang="en-US"/>
        </a:p>
      </dgm:t>
    </dgm:pt>
    <dgm:pt modelId="{EFB83EBB-FA3F-47EB-AA01-270690155C86}" type="pres">
      <dgm:prSet presAssocID="{6E0BFD20-61A6-4EC0-A0E4-6AEB1499C9FA}" presName="invisiNode" presStyleLbl="node1" presStyleIdx="0" presStyleCnt="4"/>
      <dgm:spPr/>
    </dgm:pt>
    <dgm:pt modelId="{394CB9A3-5E0A-482D-BD5A-741538830024}" type="pres">
      <dgm:prSet presAssocID="{6E0BFD20-61A6-4EC0-A0E4-6AEB1499C9F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Badge Tm with solid fill"/>
        </a:ext>
      </dgm:extLst>
    </dgm:pt>
    <dgm:pt modelId="{FE164568-C03B-4E84-9DBF-028BFEC21C36}" type="pres">
      <dgm:prSet presAssocID="{6069757A-DEB0-4591-ABA9-0D85256482EA}" presName="sibTrans" presStyleLbl="sibTrans2D1" presStyleIdx="0" presStyleCnt="0"/>
      <dgm:spPr/>
      <dgm:t>
        <a:bodyPr/>
        <a:lstStyle/>
        <a:p>
          <a:endParaRPr lang="en-US"/>
        </a:p>
      </dgm:t>
    </dgm:pt>
    <dgm:pt modelId="{A212ED4A-0CDF-4A4F-B5D5-EB63F7087458}" type="pres">
      <dgm:prSet presAssocID="{E40E0C44-B095-4DB0-9C0A-427210CE4326}" presName="compNode" presStyleCnt="0"/>
      <dgm:spPr/>
    </dgm:pt>
    <dgm:pt modelId="{6D73EDC0-8B92-440B-A5B4-14A2FD4568D5}" type="pres">
      <dgm:prSet presAssocID="{E40E0C44-B095-4DB0-9C0A-427210CE4326}" presName="bkgdShape" presStyleLbl="node1" presStyleIdx="1" presStyleCnt="4"/>
      <dgm:spPr/>
      <dgm:t>
        <a:bodyPr/>
        <a:lstStyle/>
        <a:p>
          <a:endParaRPr lang="en-US"/>
        </a:p>
      </dgm:t>
    </dgm:pt>
    <dgm:pt modelId="{63CADEC7-714E-4068-BF9A-AD6A5D0FAFEA}" type="pres">
      <dgm:prSet presAssocID="{E40E0C44-B095-4DB0-9C0A-427210CE4326}" presName="nodeTx" presStyleLbl="node1" presStyleIdx="1" presStyleCnt="4">
        <dgm:presLayoutVars>
          <dgm:bulletEnabled val="1"/>
        </dgm:presLayoutVars>
      </dgm:prSet>
      <dgm:spPr/>
      <dgm:t>
        <a:bodyPr/>
        <a:lstStyle/>
        <a:p>
          <a:endParaRPr lang="en-US"/>
        </a:p>
      </dgm:t>
    </dgm:pt>
    <dgm:pt modelId="{0614C552-5BDD-47C3-8548-A68F547C539D}" type="pres">
      <dgm:prSet presAssocID="{E40E0C44-B095-4DB0-9C0A-427210CE4326}" presName="invisiNode" presStyleLbl="node1" presStyleIdx="1" presStyleCnt="4"/>
      <dgm:spPr/>
    </dgm:pt>
    <dgm:pt modelId="{1F01FA81-BD7A-42C8-826D-B92F98443C31}" type="pres">
      <dgm:prSet presAssocID="{E40E0C44-B095-4DB0-9C0A-427210CE4326}"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D136F7A9-4599-464D-B26B-23CB2FB11535}" type="pres">
      <dgm:prSet presAssocID="{09E7E0E8-B2FB-4D5D-AA11-7AA3D1BA01BA}" presName="sibTrans" presStyleLbl="sibTrans2D1" presStyleIdx="0" presStyleCnt="0"/>
      <dgm:spPr/>
      <dgm:t>
        <a:bodyPr/>
        <a:lstStyle/>
        <a:p>
          <a:endParaRPr lang="en-US"/>
        </a:p>
      </dgm:t>
    </dgm:pt>
    <dgm:pt modelId="{45E32B3F-8898-46A0-87F9-8C560BF9163B}" type="pres">
      <dgm:prSet presAssocID="{D415497E-38B4-4FF2-849D-167200DBDD97}" presName="compNode" presStyleCnt="0"/>
      <dgm:spPr/>
    </dgm:pt>
    <dgm:pt modelId="{573375A6-F516-4C82-8019-4E759FDA33E3}" type="pres">
      <dgm:prSet presAssocID="{D415497E-38B4-4FF2-849D-167200DBDD97}" presName="bkgdShape" presStyleLbl="node1" presStyleIdx="2" presStyleCnt="4"/>
      <dgm:spPr/>
      <dgm:t>
        <a:bodyPr/>
        <a:lstStyle/>
        <a:p>
          <a:endParaRPr lang="en-US"/>
        </a:p>
      </dgm:t>
    </dgm:pt>
    <dgm:pt modelId="{8418AAEE-B0FE-4C32-8ACC-CD6E4FD29A3B}" type="pres">
      <dgm:prSet presAssocID="{D415497E-38B4-4FF2-849D-167200DBDD97}" presName="nodeTx" presStyleLbl="node1" presStyleIdx="2" presStyleCnt="4">
        <dgm:presLayoutVars>
          <dgm:bulletEnabled val="1"/>
        </dgm:presLayoutVars>
      </dgm:prSet>
      <dgm:spPr/>
      <dgm:t>
        <a:bodyPr/>
        <a:lstStyle/>
        <a:p>
          <a:endParaRPr lang="en-US"/>
        </a:p>
      </dgm:t>
    </dgm:pt>
    <dgm:pt modelId="{C2010513-0339-491E-9F23-D363C4CB843B}" type="pres">
      <dgm:prSet presAssocID="{D415497E-38B4-4FF2-849D-167200DBDD97}" presName="invisiNode" presStyleLbl="node1" presStyleIdx="2" presStyleCnt="4"/>
      <dgm:spPr/>
    </dgm:pt>
    <dgm:pt modelId="{E1853264-29F9-4C4F-A2AF-141374976FB4}" type="pres">
      <dgm:prSet presAssocID="{D415497E-38B4-4FF2-849D-167200DBDD97}" presName="imagNod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Ecommerce with solid fill"/>
        </a:ext>
      </dgm:extLst>
    </dgm:pt>
    <dgm:pt modelId="{68562B26-FC77-452E-870A-170CAD18907F}" type="pres">
      <dgm:prSet presAssocID="{9DEA5CB6-E38C-4B4C-81BF-809C9BE8E6E8}" presName="sibTrans" presStyleLbl="sibTrans2D1" presStyleIdx="0" presStyleCnt="0"/>
      <dgm:spPr/>
      <dgm:t>
        <a:bodyPr/>
        <a:lstStyle/>
        <a:p>
          <a:endParaRPr lang="en-US"/>
        </a:p>
      </dgm:t>
    </dgm:pt>
    <dgm:pt modelId="{9FB2D86C-FC2E-4D2A-9F77-01CEE8545426}" type="pres">
      <dgm:prSet presAssocID="{16F4B329-0C55-4FC5-939C-BFA1D221B3F6}" presName="compNode" presStyleCnt="0"/>
      <dgm:spPr/>
    </dgm:pt>
    <dgm:pt modelId="{23BB823C-60BF-435F-B5DF-D2F9F9DC5174}" type="pres">
      <dgm:prSet presAssocID="{16F4B329-0C55-4FC5-939C-BFA1D221B3F6}" presName="bkgdShape" presStyleLbl="node1" presStyleIdx="3" presStyleCnt="4"/>
      <dgm:spPr/>
      <dgm:t>
        <a:bodyPr/>
        <a:lstStyle/>
        <a:p>
          <a:endParaRPr lang="en-US"/>
        </a:p>
      </dgm:t>
    </dgm:pt>
    <dgm:pt modelId="{18402C5E-4AFE-4A24-A645-FBA5B321C3D3}" type="pres">
      <dgm:prSet presAssocID="{16F4B329-0C55-4FC5-939C-BFA1D221B3F6}" presName="nodeTx" presStyleLbl="node1" presStyleIdx="3" presStyleCnt="4">
        <dgm:presLayoutVars>
          <dgm:bulletEnabled val="1"/>
        </dgm:presLayoutVars>
      </dgm:prSet>
      <dgm:spPr/>
      <dgm:t>
        <a:bodyPr/>
        <a:lstStyle/>
        <a:p>
          <a:endParaRPr lang="en-US"/>
        </a:p>
      </dgm:t>
    </dgm:pt>
    <dgm:pt modelId="{7C77C3ED-8003-4450-9F6F-F18344C6F5F5}" type="pres">
      <dgm:prSet presAssocID="{16F4B329-0C55-4FC5-939C-BFA1D221B3F6}" presName="invisiNode" presStyleLbl="node1" presStyleIdx="3" presStyleCnt="4"/>
      <dgm:spPr/>
    </dgm:pt>
    <dgm:pt modelId="{AC7146D7-4973-4B83-92B6-D791088ACBDD}" type="pres">
      <dgm:prSet presAssocID="{16F4B329-0C55-4FC5-939C-BFA1D221B3F6}"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Research with solid fill"/>
        </a:ext>
      </dgm:extLst>
    </dgm:pt>
  </dgm:ptLst>
  <dgm:cxnLst>
    <dgm:cxn modelId="{5F04F9AC-5FB8-4218-AB85-53F88C0CA985}" type="presOf" srcId="{9DEA5CB6-E38C-4B4C-81BF-809C9BE8E6E8}" destId="{68562B26-FC77-452E-870A-170CAD18907F}" srcOrd="0" destOrd="0" presId="urn:microsoft.com/office/officeart/2005/8/layout/hList7"/>
    <dgm:cxn modelId="{3ED03493-EAFC-4B2E-9513-B8055B8928BE}" type="presOf" srcId="{E40E0C44-B095-4DB0-9C0A-427210CE4326}" destId="{6D73EDC0-8B92-440B-A5B4-14A2FD4568D5}" srcOrd="0" destOrd="0" presId="urn:microsoft.com/office/officeart/2005/8/layout/hList7"/>
    <dgm:cxn modelId="{69115311-E4EC-42D4-AC9D-90A49DD3CC1E}" type="presOf" srcId="{6069757A-DEB0-4591-ABA9-0D85256482EA}" destId="{FE164568-C03B-4E84-9DBF-028BFEC21C36}" srcOrd="0" destOrd="0" presId="urn:microsoft.com/office/officeart/2005/8/layout/hList7"/>
    <dgm:cxn modelId="{F1733A9E-C77B-4908-9224-0B4DE5EFCD3A}" srcId="{7C34994A-3139-40D7-BEE7-AD36D88EC31E}" destId="{E40E0C44-B095-4DB0-9C0A-427210CE4326}" srcOrd="1" destOrd="0" parTransId="{8B04FC71-BE40-4B9D-8279-C0A1C5C95215}" sibTransId="{09E7E0E8-B2FB-4D5D-AA11-7AA3D1BA01BA}"/>
    <dgm:cxn modelId="{BBF457A6-E9BF-42E2-B85B-B53FBA4C80C7}" type="presOf" srcId="{D415497E-38B4-4FF2-849D-167200DBDD97}" destId="{8418AAEE-B0FE-4C32-8ACC-CD6E4FD29A3B}" srcOrd="1" destOrd="0" presId="urn:microsoft.com/office/officeart/2005/8/layout/hList7"/>
    <dgm:cxn modelId="{DBB8E84E-1C0D-4964-95C6-D4B7D1097B2F}" type="presOf" srcId="{6E0BFD20-61A6-4EC0-A0E4-6AEB1499C9FA}" destId="{6CE9CA69-D29B-4524-8A72-697D6B94B765}" srcOrd="1" destOrd="0" presId="urn:microsoft.com/office/officeart/2005/8/layout/hList7"/>
    <dgm:cxn modelId="{E11F43BC-6239-486B-B142-C571F8C4ED3B}" type="presOf" srcId="{D415497E-38B4-4FF2-849D-167200DBDD97}" destId="{573375A6-F516-4C82-8019-4E759FDA33E3}" srcOrd="0" destOrd="0" presId="urn:microsoft.com/office/officeart/2005/8/layout/hList7"/>
    <dgm:cxn modelId="{ABD1244B-1FF3-4C29-933B-D5ECAF542C1E}" type="presOf" srcId="{7C34994A-3139-40D7-BEE7-AD36D88EC31E}" destId="{F6A204D5-2AC6-4273-901D-778DD0E00848}" srcOrd="0" destOrd="0" presId="urn:microsoft.com/office/officeart/2005/8/layout/hList7"/>
    <dgm:cxn modelId="{6CCA8097-0D78-4008-8147-C177F4096E4E}" srcId="{7C34994A-3139-40D7-BEE7-AD36D88EC31E}" destId="{D415497E-38B4-4FF2-849D-167200DBDD97}" srcOrd="2" destOrd="0" parTransId="{11FDCEFE-703E-41E0-B060-58439F2D1B1D}" sibTransId="{9DEA5CB6-E38C-4B4C-81BF-809C9BE8E6E8}"/>
    <dgm:cxn modelId="{4BF9AC33-60FA-49A0-AF6D-8D4CA64E38FF}" type="presOf" srcId="{16F4B329-0C55-4FC5-939C-BFA1D221B3F6}" destId="{23BB823C-60BF-435F-B5DF-D2F9F9DC5174}" srcOrd="0" destOrd="0" presId="urn:microsoft.com/office/officeart/2005/8/layout/hList7"/>
    <dgm:cxn modelId="{F68371CC-0124-41EA-8120-41ADCF2E70BD}" type="presOf" srcId="{E40E0C44-B095-4DB0-9C0A-427210CE4326}" destId="{63CADEC7-714E-4068-BF9A-AD6A5D0FAFEA}" srcOrd="1" destOrd="0" presId="urn:microsoft.com/office/officeart/2005/8/layout/hList7"/>
    <dgm:cxn modelId="{E7E0A2FB-64D6-4643-83AA-8D9D4B29522B}" type="presOf" srcId="{16F4B329-0C55-4FC5-939C-BFA1D221B3F6}" destId="{18402C5E-4AFE-4A24-A645-FBA5B321C3D3}" srcOrd="1" destOrd="0" presId="urn:microsoft.com/office/officeart/2005/8/layout/hList7"/>
    <dgm:cxn modelId="{86F3170D-A640-4363-BACC-E4B580EB92F7}" srcId="{7C34994A-3139-40D7-BEE7-AD36D88EC31E}" destId="{16F4B329-0C55-4FC5-939C-BFA1D221B3F6}" srcOrd="3" destOrd="0" parTransId="{A67046B5-3151-4B19-B6BC-70C6E5F3CF0B}" sibTransId="{93800E59-3901-4ED1-A814-8056D783F0BC}"/>
    <dgm:cxn modelId="{A19DF29D-797C-4BA1-9734-8509B1AB5D55}" type="presOf" srcId="{09E7E0E8-B2FB-4D5D-AA11-7AA3D1BA01BA}" destId="{D136F7A9-4599-464D-B26B-23CB2FB11535}" srcOrd="0" destOrd="0" presId="urn:microsoft.com/office/officeart/2005/8/layout/hList7"/>
    <dgm:cxn modelId="{EEAA4EDD-211D-42C5-BD17-FA4F1D70A5E8}" srcId="{7C34994A-3139-40D7-BEE7-AD36D88EC31E}" destId="{6E0BFD20-61A6-4EC0-A0E4-6AEB1499C9FA}" srcOrd="0" destOrd="0" parTransId="{DD5326A7-2D57-4A4B-9606-7F3B63519B97}" sibTransId="{6069757A-DEB0-4591-ABA9-0D85256482EA}"/>
    <dgm:cxn modelId="{16497FD6-B5F3-45E1-90A1-2B8C87E1F5D1}" type="presOf" srcId="{6E0BFD20-61A6-4EC0-A0E4-6AEB1499C9FA}" destId="{125123E4-7DC1-4EAC-8C56-BD8E3A5DE286}" srcOrd="0" destOrd="0" presId="urn:microsoft.com/office/officeart/2005/8/layout/hList7"/>
    <dgm:cxn modelId="{CC36F172-A194-4D34-99EE-973DC0E5F90A}" type="presParOf" srcId="{F6A204D5-2AC6-4273-901D-778DD0E00848}" destId="{E1999CE5-7B78-4531-B62F-5A4A6F49AD6F}" srcOrd="0" destOrd="0" presId="urn:microsoft.com/office/officeart/2005/8/layout/hList7"/>
    <dgm:cxn modelId="{A43D9E86-D7DF-4941-811F-36B90EC8B8F1}" type="presParOf" srcId="{F6A204D5-2AC6-4273-901D-778DD0E00848}" destId="{A2BD265A-B066-4ADF-9E69-6153BEC7A15B}" srcOrd="1" destOrd="0" presId="urn:microsoft.com/office/officeart/2005/8/layout/hList7"/>
    <dgm:cxn modelId="{B9CB0E82-7730-4049-89D1-4962CF2F8A62}" type="presParOf" srcId="{A2BD265A-B066-4ADF-9E69-6153BEC7A15B}" destId="{856F787D-A6B2-4AAA-BFC6-6E6215FCE40E}" srcOrd="0" destOrd="0" presId="urn:microsoft.com/office/officeart/2005/8/layout/hList7"/>
    <dgm:cxn modelId="{C2FAEBE0-E713-4CC9-A1BD-88E202427A33}" type="presParOf" srcId="{856F787D-A6B2-4AAA-BFC6-6E6215FCE40E}" destId="{125123E4-7DC1-4EAC-8C56-BD8E3A5DE286}" srcOrd="0" destOrd="0" presId="urn:microsoft.com/office/officeart/2005/8/layout/hList7"/>
    <dgm:cxn modelId="{D366DC11-E164-4298-A5FE-9731F37B45FA}" type="presParOf" srcId="{856F787D-A6B2-4AAA-BFC6-6E6215FCE40E}" destId="{6CE9CA69-D29B-4524-8A72-697D6B94B765}" srcOrd="1" destOrd="0" presId="urn:microsoft.com/office/officeart/2005/8/layout/hList7"/>
    <dgm:cxn modelId="{30F660EA-F638-4246-80D5-6557C3A3C44B}" type="presParOf" srcId="{856F787D-A6B2-4AAA-BFC6-6E6215FCE40E}" destId="{EFB83EBB-FA3F-47EB-AA01-270690155C86}" srcOrd="2" destOrd="0" presId="urn:microsoft.com/office/officeart/2005/8/layout/hList7"/>
    <dgm:cxn modelId="{257CBC78-FE17-450D-AA16-564843BCD6B2}" type="presParOf" srcId="{856F787D-A6B2-4AAA-BFC6-6E6215FCE40E}" destId="{394CB9A3-5E0A-482D-BD5A-741538830024}" srcOrd="3" destOrd="0" presId="urn:microsoft.com/office/officeart/2005/8/layout/hList7"/>
    <dgm:cxn modelId="{BB26BF57-0A3F-46AB-8F35-78B27222AD74}" type="presParOf" srcId="{A2BD265A-B066-4ADF-9E69-6153BEC7A15B}" destId="{FE164568-C03B-4E84-9DBF-028BFEC21C36}" srcOrd="1" destOrd="0" presId="urn:microsoft.com/office/officeart/2005/8/layout/hList7"/>
    <dgm:cxn modelId="{D4ADFEDB-AD3C-4956-A0FF-91CEDF4A4ED3}" type="presParOf" srcId="{A2BD265A-B066-4ADF-9E69-6153BEC7A15B}" destId="{A212ED4A-0CDF-4A4F-B5D5-EB63F7087458}" srcOrd="2" destOrd="0" presId="urn:microsoft.com/office/officeart/2005/8/layout/hList7"/>
    <dgm:cxn modelId="{3D884D49-4334-4313-9DE2-C7BBC55DB30A}" type="presParOf" srcId="{A212ED4A-0CDF-4A4F-B5D5-EB63F7087458}" destId="{6D73EDC0-8B92-440B-A5B4-14A2FD4568D5}" srcOrd="0" destOrd="0" presId="urn:microsoft.com/office/officeart/2005/8/layout/hList7"/>
    <dgm:cxn modelId="{D2E6AF14-6DF7-4D1B-9632-21C0EB24A2A1}" type="presParOf" srcId="{A212ED4A-0CDF-4A4F-B5D5-EB63F7087458}" destId="{63CADEC7-714E-4068-BF9A-AD6A5D0FAFEA}" srcOrd="1" destOrd="0" presId="urn:microsoft.com/office/officeart/2005/8/layout/hList7"/>
    <dgm:cxn modelId="{7B8CB401-50D9-4CDF-91F5-7FCFF9E8D88E}" type="presParOf" srcId="{A212ED4A-0CDF-4A4F-B5D5-EB63F7087458}" destId="{0614C552-5BDD-47C3-8548-A68F547C539D}" srcOrd="2" destOrd="0" presId="urn:microsoft.com/office/officeart/2005/8/layout/hList7"/>
    <dgm:cxn modelId="{407194A6-9B96-4591-97C6-10EAA2481FB3}" type="presParOf" srcId="{A212ED4A-0CDF-4A4F-B5D5-EB63F7087458}" destId="{1F01FA81-BD7A-42C8-826D-B92F98443C31}" srcOrd="3" destOrd="0" presId="urn:microsoft.com/office/officeart/2005/8/layout/hList7"/>
    <dgm:cxn modelId="{127DD696-55BF-4816-B450-E9C741B010AD}" type="presParOf" srcId="{A2BD265A-B066-4ADF-9E69-6153BEC7A15B}" destId="{D136F7A9-4599-464D-B26B-23CB2FB11535}" srcOrd="3" destOrd="0" presId="urn:microsoft.com/office/officeart/2005/8/layout/hList7"/>
    <dgm:cxn modelId="{ED0BF3E8-CDE0-4C42-B9B5-6E11ADA98CF3}" type="presParOf" srcId="{A2BD265A-B066-4ADF-9E69-6153BEC7A15B}" destId="{45E32B3F-8898-46A0-87F9-8C560BF9163B}" srcOrd="4" destOrd="0" presId="urn:microsoft.com/office/officeart/2005/8/layout/hList7"/>
    <dgm:cxn modelId="{B7F63D9F-180F-4837-B728-193721D7AA83}" type="presParOf" srcId="{45E32B3F-8898-46A0-87F9-8C560BF9163B}" destId="{573375A6-F516-4C82-8019-4E759FDA33E3}" srcOrd="0" destOrd="0" presId="urn:microsoft.com/office/officeart/2005/8/layout/hList7"/>
    <dgm:cxn modelId="{21F175E1-D5D8-411C-80B5-F6A59F73DD3B}" type="presParOf" srcId="{45E32B3F-8898-46A0-87F9-8C560BF9163B}" destId="{8418AAEE-B0FE-4C32-8ACC-CD6E4FD29A3B}" srcOrd="1" destOrd="0" presId="urn:microsoft.com/office/officeart/2005/8/layout/hList7"/>
    <dgm:cxn modelId="{9182B255-DC51-4071-8C98-E5EA611174BD}" type="presParOf" srcId="{45E32B3F-8898-46A0-87F9-8C560BF9163B}" destId="{C2010513-0339-491E-9F23-D363C4CB843B}" srcOrd="2" destOrd="0" presId="urn:microsoft.com/office/officeart/2005/8/layout/hList7"/>
    <dgm:cxn modelId="{D4A41381-FA41-42BF-89BB-AB9A5ECDD585}" type="presParOf" srcId="{45E32B3F-8898-46A0-87F9-8C560BF9163B}" destId="{E1853264-29F9-4C4F-A2AF-141374976FB4}" srcOrd="3" destOrd="0" presId="urn:microsoft.com/office/officeart/2005/8/layout/hList7"/>
    <dgm:cxn modelId="{3F649401-F26E-4D4C-BFA5-A5022B669229}" type="presParOf" srcId="{A2BD265A-B066-4ADF-9E69-6153BEC7A15B}" destId="{68562B26-FC77-452E-870A-170CAD18907F}" srcOrd="5" destOrd="0" presId="urn:microsoft.com/office/officeart/2005/8/layout/hList7"/>
    <dgm:cxn modelId="{4A8BB8A1-5FE0-44C5-AA65-4A0550FEDB93}" type="presParOf" srcId="{A2BD265A-B066-4ADF-9E69-6153BEC7A15B}" destId="{9FB2D86C-FC2E-4D2A-9F77-01CEE8545426}" srcOrd="6" destOrd="0" presId="urn:microsoft.com/office/officeart/2005/8/layout/hList7"/>
    <dgm:cxn modelId="{4C6E49FA-3D31-46C7-B28F-5DAAB080D05A}" type="presParOf" srcId="{9FB2D86C-FC2E-4D2A-9F77-01CEE8545426}" destId="{23BB823C-60BF-435F-B5DF-D2F9F9DC5174}" srcOrd="0" destOrd="0" presId="urn:microsoft.com/office/officeart/2005/8/layout/hList7"/>
    <dgm:cxn modelId="{E3DF16FD-7A12-43F6-B61D-3ABF8FB1D4B6}" type="presParOf" srcId="{9FB2D86C-FC2E-4D2A-9F77-01CEE8545426}" destId="{18402C5E-4AFE-4A24-A645-FBA5B321C3D3}" srcOrd="1" destOrd="0" presId="urn:microsoft.com/office/officeart/2005/8/layout/hList7"/>
    <dgm:cxn modelId="{D9020C18-C778-4545-B6F2-A1AC72BE3111}" type="presParOf" srcId="{9FB2D86C-FC2E-4D2A-9F77-01CEE8545426}" destId="{7C77C3ED-8003-4450-9F6F-F18344C6F5F5}" srcOrd="2" destOrd="0" presId="urn:microsoft.com/office/officeart/2005/8/layout/hList7"/>
    <dgm:cxn modelId="{05CCC089-A8F1-4B55-BCA1-4F9D5DF95F59}" type="presParOf" srcId="{9FB2D86C-FC2E-4D2A-9F77-01CEE8545426}" destId="{AC7146D7-4973-4B83-92B6-D791088ACB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B2F64C-E230-4CDF-A5FC-33F7D7BA7D7D}"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B0043C52-2E66-40F2-9CDA-A5BA0F44EC5A}">
      <dgm:prSet phldrT="[Text]" custT="1"/>
      <dgm:spPr/>
      <dgm:t>
        <a:bodyPr/>
        <a:lstStyle/>
        <a:p>
          <a:endParaRPr lang="en-US" sz="2200" dirty="0"/>
        </a:p>
        <a:p>
          <a:r>
            <a:rPr lang="en-US" sz="2800" b="1" dirty="0"/>
            <a:t>Certified Medical Cannabis Patients</a:t>
          </a:r>
        </a:p>
      </dgm:t>
    </dgm:pt>
    <dgm:pt modelId="{852A7D91-0DC5-48C5-9D6B-05868E7849E0}" type="parTrans" cxnId="{FBEA48B5-3203-4925-A28D-56C19926C3D6}">
      <dgm:prSet/>
      <dgm:spPr/>
      <dgm:t>
        <a:bodyPr/>
        <a:lstStyle/>
        <a:p>
          <a:endParaRPr lang="en-US"/>
        </a:p>
      </dgm:t>
    </dgm:pt>
    <dgm:pt modelId="{45AC0D31-AB5A-41D6-BD38-7525D710214A}" type="sibTrans" cxnId="{FBEA48B5-3203-4925-A28D-56C19926C3D6}">
      <dgm:prSet/>
      <dgm:spPr/>
      <dgm:t>
        <a:bodyPr/>
        <a:lstStyle/>
        <a:p>
          <a:endParaRPr lang="en-US"/>
        </a:p>
      </dgm:t>
    </dgm:pt>
    <dgm:pt modelId="{FA72B18A-1CA4-413F-9E39-1E94858EE300}">
      <dgm:prSet phldrT="[Text]" custT="1"/>
      <dgm:spPr/>
      <dgm:t>
        <a:bodyPr/>
        <a:lstStyle/>
        <a:p>
          <a:endParaRPr lang="en-US" sz="2200" dirty="0"/>
        </a:p>
        <a:p>
          <a:r>
            <a:rPr lang="en-US" sz="2800" b="1" dirty="0"/>
            <a:t>Designated Caregivers</a:t>
          </a:r>
        </a:p>
      </dgm:t>
    </dgm:pt>
    <dgm:pt modelId="{34E72849-A43B-41F2-864D-087F9744150A}" type="parTrans" cxnId="{A3BD876E-E28F-4080-A667-891CBDCD7B97}">
      <dgm:prSet/>
      <dgm:spPr/>
      <dgm:t>
        <a:bodyPr/>
        <a:lstStyle/>
        <a:p>
          <a:endParaRPr lang="en-US"/>
        </a:p>
      </dgm:t>
    </dgm:pt>
    <dgm:pt modelId="{EAC62507-A128-4AA3-9483-2CD0B6C6E3EA}" type="sibTrans" cxnId="{A3BD876E-E28F-4080-A667-891CBDCD7B97}">
      <dgm:prSet/>
      <dgm:spPr/>
      <dgm:t>
        <a:bodyPr/>
        <a:lstStyle/>
        <a:p>
          <a:endParaRPr lang="en-US"/>
        </a:p>
      </dgm:t>
    </dgm:pt>
    <dgm:pt modelId="{E9F9AE36-F135-41B8-9C83-8660987F184E}" type="pres">
      <dgm:prSet presAssocID="{B3B2F64C-E230-4CDF-A5FC-33F7D7BA7D7D}" presName="Name0" presStyleCnt="0">
        <dgm:presLayoutVars>
          <dgm:dir/>
          <dgm:resizeHandles val="exact"/>
        </dgm:presLayoutVars>
      </dgm:prSet>
      <dgm:spPr/>
      <dgm:t>
        <a:bodyPr/>
        <a:lstStyle/>
        <a:p>
          <a:endParaRPr lang="en-US"/>
        </a:p>
      </dgm:t>
    </dgm:pt>
    <dgm:pt modelId="{0CB6CD23-7FF4-42BD-A66A-6C86162A737F}" type="pres">
      <dgm:prSet presAssocID="{B3B2F64C-E230-4CDF-A5FC-33F7D7BA7D7D}" presName="fgShape" presStyleLbl="fgShp" presStyleIdx="0" presStyleCnt="1"/>
      <dgm:spPr/>
    </dgm:pt>
    <dgm:pt modelId="{E2E16658-DD3E-4DA3-81B7-6997F3581651}" type="pres">
      <dgm:prSet presAssocID="{B3B2F64C-E230-4CDF-A5FC-33F7D7BA7D7D}" presName="linComp" presStyleCnt="0"/>
      <dgm:spPr/>
    </dgm:pt>
    <dgm:pt modelId="{069DF8DD-5CDD-4E06-8FB8-07F42199F5A4}" type="pres">
      <dgm:prSet presAssocID="{B0043C52-2E66-40F2-9CDA-A5BA0F44EC5A}" presName="compNode" presStyleCnt="0"/>
      <dgm:spPr/>
    </dgm:pt>
    <dgm:pt modelId="{E93DE417-1F00-4DDF-A2F2-1D643C8DDE3B}" type="pres">
      <dgm:prSet presAssocID="{B0043C52-2E66-40F2-9CDA-A5BA0F44EC5A}" presName="bkgdShape" presStyleLbl="node1" presStyleIdx="0" presStyleCnt="2"/>
      <dgm:spPr/>
      <dgm:t>
        <a:bodyPr/>
        <a:lstStyle/>
        <a:p>
          <a:endParaRPr lang="en-US"/>
        </a:p>
      </dgm:t>
    </dgm:pt>
    <dgm:pt modelId="{8352D35E-911B-4A8A-AF42-51010939B0DE}" type="pres">
      <dgm:prSet presAssocID="{B0043C52-2E66-40F2-9CDA-A5BA0F44EC5A}" presName="nodeTx" presStyleLbl="node1" presStyleIdx="0" presStyleCnt="2">
        <dgm:presLayoutVars>
          <dgm:bulletEnabled val="1"/>
        </dgm:presLayoutVars>
      </dgm:prSet>
      <dgm:spPr/>
      <dgm:t>
        <a:bodyPr/>
        <a:lstStyle/>
        <a:p>
          <a:endParaRPr lang="en-US"/>
        </a:p>
      </dgm:t>
    </dgm:pt>
    <dgm:pt modelId="{2B9061BA-2B04-49ED-AAFC-0CE9CA5128AE}" type="pres">
      <dgm:prSet presAssocID="{B0043C52-2E66-40F2-9CDA-A5BA0F44EC5A}" presName="invisiNode" presStyleLbl="node1" presStyleIdx="0" presStyleCnt="2"/>
      <dgm:spPr/>
    </dgm:pt>
    <dgm:pt modelId="{325D6E85-CDC7-4D1C-B59D-931C3C3EA98D}" type="pres">
      <dgm:prSet presAssocID="{B0043C52-2E66-40F2-9CDA-A5BA0F44EC5A}" presName="imagNode" presStyleLbl="fgImgPlace1" presStyleIdx="0" presStyleCnt="2" custScaleX="137921" custScaleY="143359" custLinFactNeighborX="3766" custLinFactNeighborY="1276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erson wearing bonnet"/>
        </a:ext>
      </dgm:extLst>
    </dgm:pt>
    <dgm:pt modelId="{DA8E9317-DF58-479E-A8DE-2B138BEAB1D1}" type="pres">
      <dgm:prSet presAssocID="{45AC0D31-AB5A-41D6-BD38-7525D710214A}" presName="sibTrans" presStyleLbl="sibTrans2D1" presStyleIdx="0" presStyleCnt="0"/>
      <dgm:spPr/>
      <dgm:t>
        <a:bodyPr/>
        <a:lstStyle/>
        <a:p>
          <a:endParaRPr lang="en-US"/>
        </a:p>
      </dgm:t>
    </dgm:pt>
    <dgm:pt modelId="{5BA456D0-E7E7-4A8F-80CF-25C52C5F3084}" type="pres">
      <dgm:prSet presAssocID="{FA72B18A-1CA4-413F-9E39-1E94858EE300}" presName="compNode" presStyleCnt="0"/>
      <dgm:spPr/>
    </dgm:pt>
    <dgm:pt modelId="{54CDBDE7-067E-4B34-8111-3CFBEF89D83D}" type="pres">
      <dgm:prSet presAssocID="{FA72B18A-1CA4-413F-9E39-1E94858EE300}" presName="bkgdShape" presStyleLbl="node1" presStyleIdx="1" presStyleCnt="2"/>
      <dgm:spPr/>
      <dgm:t>
        <a:bodyPr/>
        <a:lstStyle/>
        <a:p>
          <a:endParaRPr lang="en-US"/>
        </a:p>
      </dgm:t>
    </dgm:pt>
    <dgm:pt modelId="{EC4AC874-D8CD-4D1D-A5D8-7C0F1D7182B9}" type="pres">
      <dgm:prSet presAssocID="{FA72B18A-1CA4-413F-9E39-1E94858EE300}" presName="nodeTx" presStyleLbl="node1" presStyleIdx="1" presStyleCnt="2">
        <dgm:presLayoutVars>
          <dgm:bulletEnabled val="1"/>
        </dgm:presLayoutVars>
      </dgm:prSet>
      <dgm:spPr/>
      <dgm:t>
        <a:bodyPr/>
        <a:lstStyle/>
        <a:p>
          <a:endParaRPr lang="en-US"/>
        </a:p>
      </dgm:t>
    </dgm:pt>
    <dgm:pt modelId="{C60B4A23-7CCD-434E-A299-4634DAD07AAE}" type="pres">
      <dgm:prSet presAssocID="{FA72B18A-1CA4-413F-9E39-1E94858EE300}" presName="invisiNode" presStyleLbl="node1" presStyleIdx="1" presStyleCnt="2"/>
      <dgm:spPr/>
    </dgm:pt>
    <dgm:pt modelId="{4D422CEA-5BC7-449F-943D-B7E03976FA48}" type="pres">
      <dgm:prSet presAssocID="{FA72B18A-1CA4-413F-9E39-1E94858EE300}" presName="imagNode" presStyleLbl="fgImgPlace1" presStyleIdx="1" presStyleCnt="2" custScaleX="154348" custScaleY="141364" custLinFactNeighborX="2824" custLinFactNeighborY="1977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erson with a stethoscope with arm round person"/>
        </a:ext>
      </dgm:extLst>
    </dgm:pt>
  </dgm:ptLst>
  <dgm:cxnLst>
    <dgm:cxn modelId="{1777AC66-7BFE-4D65-837D-FDEF4CDB77BF}" type="presOf" srcId="{FA72B18A-1CA4-413F-9E39-1E94858EE300}" destId="{EC4AC874-D8CD-4D1D-A5D8-7C0F1D7182B9}" srcOrd="1" destOrd="0" presId="urn:microsoft.com/office/officeart/2005/8/layout/hList7"/>
    <dgm:cxn modelId="{923C18D5-284E-462B-A570-6AE67ACA44CC}" type="presOf" srcId="{FA72B18A-1CA4-413F-9E39-1E94858EE300}" destId="{54CDBDE7-067E-4B34-8111-3CFBEF89D83D}" srcOrd="0" destOrd="0" presId="urn:microsoft.com/office/officeart/2005/8/layout/hList7"/>
    <dgm:cxn modelId="{9E89BA18-FBE6-4895-9A54-A288FB295718}" type="presOf" srcId="{B0043C52-2E66-40F2-9CDA-A5BA0F44EC5A}" destId="{E93DE417-1F00-4DDF-A2F2-1D643C8DDE3B}" srcOrd="0" destOrd="0" presId="urn:microsoft.com/office/officeart/2005/8/layout/hList7"/>
    <dgm:cxn modelId="{A3BD876E-E28F-4080-A667-891CBDCD7B97}" srcId="{B3B2F64C-E230-4CDF-A5FC-33F7D7BA7D7D}" destId="{FA72B18A-1CA4-413F-9E39-1E94858EE300}" srcOrd="1" destOrd="0" parTransId="{34E72849-A43B-41F2-864D-087F9744150A}" sibTransId="{EAC62507-A128-4AA3-9483-2CD0B6C6E3EA}"/>
    <dgm:cxn modelId="{B5D52386-6465-4868-A9F9-BC8CC4AC60B0}" type="presOf" srcId="{45AC0D31-AB5A-41D6-BD38-7525D710214A}" destId="{DA8E9317-DF58-479E-A8DE-2B138BEAB1D1}" srcOrd="0" destOrd="0" presId="urn:microsoft.com/office/officeart/2005/8/layout/hList7"/>
    <dgm:cxn modelId="{14A30545-4C70-4399-A4F9-CADEBC48FD03}" type="presOf" srcId="{B3B2F64C-E230-4CDF-A5FC-33F7D7BA7D7D}" destId="{E9F9AE36-F135-41B8-9C83-8660987F184E}" srcOrd="0" destOrd="0" presId="urn:microsoft.com/office/officeart/2005/8/layout/hList7"/>
    <dgm:cxn modelId="{FBEA48B5-3203-4925-A28D-56C19926C3D6}" srcId="{B3B2F64C-E230-4CDF-A5FC-33F7D7BA7D7D}" destId="{B0043C52-2E66-40F2-9CDA-A5BA0F44EC5A}" srcOrd="0" destOrd="0" parTransId="{852A7D91-0DC5-48C5-9D6B-05868E7849E0}" sibTransId="{45AC0D31-AB5A-41D6-BD38-7525D710214A}"/>
    <dgm:cxn modelId="{8ED87DDB-CB5D-410C-B6C5-90BC7CBD34FE}" type="presOf" srcId="{B0043C52-2E66-40F2-9CDA-A5BA0F44EC5A}" destId="{8352D35E-911B-4A8A-AF42-51010939B0DE}" srcOrd="1" destOrd="0" presId="urn:microsoft.com/office/officeart/2005/8/layout/hList7"/>
    <dgm:cxn modelId="{16A51DA9-1C19-4721-8FF9-B8BF046562AF}" type="presParOf" srcId="{E9F9AE36-F135-41B8-9C83-8660987F184E}" destId="{0CB6CD23-7FF4-42BD-A66A-6C86162A737F}" srcOrd="0" destOrd="0" presId="urn:microsoft.com/office/officeart/2005/8/layout/hList7"/>
    <dgm:cxn modelId="{6A2A854C-0B44-4ADF-AE6D-C99D88611FE0}" type="presParOf" srcId="{E9F9AE36-F135-41B8-9C83-8660987F184E}" destId="{E2E16658-DD3E-4DA3-81B7-6997F3581651}" srcOrd="1" destOrd="0" presId="urn:microsoft.com/office/officeart/2005/8/layout/hList7"/>
    <dgm:cxn modelId="{48DE709E-63C7-42A7-81B9-3EB5214718E7}" type="presParOf" srcId="{E2E16658-DD3E-4DA3-81B7-6997F3581651}" destId="{069DF8DD-5CDD-4E06-8FB8-07F42199F5A4}" srcOrd="0" destOrd="0" presId="urn:microsoft.com/office/officeart/2005/8/layout/hList7"/>
    <dgm:cxn modelId="{4427A964-1B0E-40D7-BE9E-8187BCDAA5F8}" type="presParOf" srcId="{069DF8DD-5CDD-4E06-8FB8-07F42199F5A4}" destId="{E93DE417-1F00-4DDF-A2F2-1D643C8DDE3B}" srcOrd="0" destOrd="0" presId="urn:microsoft.com/office/officeart/2005/8/layout/hList7"/>
    <dgm:cxn modelId="{208C1079-4A8A-4E01-8FCF-2307EC773CD5}" type="presParOf" srcId="{069DF8DD-5CDD-4E06-8FB8-07F42199F5A4}" destId="{8352D35E-911B-4A8A-AF42-51010939B0DE}" srcOrd="1" destOrd="0" presId="urn:microsoft.com/office/officeart/2005/8/layout/hList7"/>
    <dgm:cxn modelId="{032922D3-4956-48C3-A663-666497720B47}" type="presParOf" srcId="{069DF8DD-5CDD-4E06-8FB8-07F42199F5A4}" destId="{2B9061BA-2B04-49ED-AAFC-0CE9CA5128AE}" srcOrd="2" destOrd="0" presId="urn:microsoft.com/office/officeart/2005/8/layout/hList7"/>
    <dgm:cxn modelId="{E5318526-86EB-4AF4-80E0-DCEBCF12F244}" type="presParOf" srcId="{069DF8DD-5CDD-4E06-8FB8-07F42199F5A4}" destId="{325D6E85-CDC7-4D1C-B59D-931C3C3EA98D}" srcOrd="3" destOrd="0" presId="urn:microsoft.com/office/officeart/2005/8/layout/hList7"/>
    <dgm:cxn modelId="{A9D8A1AE-0FFA-4926-A0BD-AD6A87850EBF}" type="presParOf" srcId="{E2E16658-DD3E-4DA3-81B7-6997F3581651}" destId="{DA8E9317-DF58-479E-A8DE-2B138BEAB1D1}" srcOrd="1" destOrd="0" presId="urn:microsoft.com/office/officeart/2005/8/layout/hList7"/>
    <dgm:cxn modelId="{F2AC7804-A3C2-4782-B3A4-A57F7A58FA42}" type="presParOf" srcId="{E2E16658-DD3E-4DA3-81B7-6997F3581651}" destId="{5BA456D0-E7E7-4A8F-80CF-25C52C5F3084}" srcOrd="2" destOrd="0" presId="urn:microsoft.com/office/officeart/2005/8/layout/hList7"/>
    <dgm:cxn modelId="{24C3DAF0-13A1-4A8B-8D54-A3F124048C42}" type="presParOf" srcId="{5BA456D0-E7E7-4A8F-80CF-25C52C5F3084}" destId="{54CDBDE7-067E-4B34-8111-3CFBEF89D83D}" srcOrd="0" destOrd="0" presId="urn:microsoft.com/office/officeart/2005/8/layout/hList7"/>
    <dgm:cxn modelId="{79582F8C-3E5B-4D6C-80AA-C02D42B83621}" type="presParOf" srcId="{5BA456D0-E7E7-4A8F-80CF-25C52C5F3084}" destId="{EC4AC874-D8CD-4D1D-A5D8-7C0F1D7182B9}" srcOrd="1" destOrd="0" presId="urn:microsoft.com/office/officeart/2005/8/layout/hList7"/>
    <dgm:cxn modelId="{F73AD921-7A04-4062-850B-E548B8FFAE42}" type="presParOf" srcId="{5BA456D0-E7E7-4A8F-80CF-25C52C5F3084}" destId="{C60B4A23-7CCD-434E-A299-4634DAD07AAE}" srcOrd="2" destOrd="0" presId="urn:microsoft.com/office/officeart/2005/8/layout/hList7"/>
    <dgm:cxn modelId="{679BD803-3232-4118-A46B-1389470F7EB0}" type="presParOf" srcId="{5BA456D0-E7E7-4A8F-80CF-25C52C5F3084}" destId="{4D422CEA-5BC7-449F-943D-B7E03976FA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8BB0A-A673-4D93-974D-6BFB661A33CD}">
      <dsp:nvSpPr>
        <dsp:cNvPr id="0" name=""/>
        <dsp:cNvSpPr/>
      </dsp:nvSpPr>
      <dsp:spPr>
        <a:xfrm>
          <a:off x="2541117" y="1810526"/>
          <a:ext cx="2021738" cy="2021738"/>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Social Justice</a:t>
          </a:r>
        </a:p>
      </dsp:txBody>
      <dsp:txXfrm>
        <a:off x="2947576" y="2284108"/>
        <a:ext cx="1208820" cy="1039216"/>
      </dsp:txXfrm>
    </dsp:sp>
    <dsp:sp modelId="{706EBE3F-B3E2-4890-A1BD-358156092031}">
      <dsp:nvSpPr>
        <dsp:cNvPr id="0" name=""/>
        <dsp:cNvSpPr/>
      </dsp:nvSpPr>
      <dsp:spPr>
        <a:xfrm>
          <a:off x="1280162" y="1237028"/>
          <a:ext cx="1639696" cy="1661619"/>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Public Health &amp; Safety</a:t>
          </a:r>
        </a:p>
      </dsp:txBody>
      <dsp:txXfrm>
        <a:off x="1692960" y="1655556"/>
        <a:ext cx="814100" cy="824563"/>
      </dsp:txXfrm>
    </dsp:sp>
    <dsp:sp modelId="{C4368B47-CF3A-47EA-A169-6831338A8D04}">
      <dsp:nvSpPr>
        <dsp:cNvPr id="0" name=""/>
        <dsp:cNvSpPr/>
      </dsp:nvSpPr>
      <dsp:spPr>
        <a:xfrm rot="20700000">
          <a:off x="1973146" y="52151"/>
          <a:ext cx="1871118" cy="1972875"/>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Economic Development</a:t>
          </a:r>
        </a:p>
      </dsp:txBody>
      <dsp:txXfrm rot="-20700000">
        <a:off x="2377502" y="490896"/>
        <a:ext cx="1062407" cy="1095385"/>
      </dsp:txXfrm>
    </dsp:sp>
    <dsp:sp modelId="{78DFE331-BE90-45A3-8905-4BEA652BC386}">
      <dsp:nvSpPr>
        <dsp:cNvPr id="0" name=""/>
        <dsp:cNvSpPr/>
      </dsp:nvSpPr>
      <dsp:spPr>
        <a:xfrm>
          <a:off x="2380052" y="1508625"/>
          <a:ext cx="2587825" cy="2587825"/>
        </a:xfrm>
        <a:prstGeom prst="circularArrow">
          <a:avLst>
            <a:gd name="adj1" fmla="val 4688"/>
            <a:gd name="adj2" fmla="val 299029"/>
            <a:gd name="adj3" fmla="val 2502527"/>
            <a:gd name="adj4" fmla="val 15890976"/>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829BE-F731-4831-A962-A1EFF0D83977}">
      <dsp:nvSpPr>
        <dsp:cNvPr id="0" name=""/>
        <dsp:cNvSpPr/>
      </dsp:nvSpPr>
      <dsp:spPr>
        <a:xfrm>
          <a:off x="1104435" y="1009551"/>
          <a:ext cx="1880216" cy="1880216"/>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CB947B-C371-40A1-9E23-5DF809298C77}">
      <dsp:nvSpPr>
        <dsp:cNvPr id="0" name=""/>
        <dsp:cNvSpPr/>
      </dsp:nvSpPr>
      <dsp:spPr>
        <a:xfrm>
          <a:off x="1855145" y="4934"/>
          <a:ext cx="2027252" cy="202725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3C01D-B11C-4BF1-A631-1645921D6FDB}">
      <dsp:nvSpPr>
        <dsp:cNvPr id="0" name=""/>
        <dsp:cNvSpPr/>
      </dsp:nvSpPr>
      <dsp:spPr>
        <a:xfrm>
          <a:off x="2476794" y="2024291"/>
          <a:ext cx="1699971" cy="169997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OCM Oversees</a:t>
          </a:r>
        </a:p>
      </dsp:txBody>
      <dsp:txXfrm>
        <a:off x="2725749" y="2273246"/>
        <a:ext cx="1202061" cy="1202061"/>
      </dsp:txXfrm>
    </dsp:sp>
    <dsp:sp modelId="{12EDEEE8-16AE-44EE-A24B-970B1D6FC4FB}">
      <dsp:nvSpPr>
        <dsp:cNvPr id="0" name=""/>
        <dsp:cNvSpPr/>
      </dsp:nvSpPr>
      <dsp:spPr>
        <a:xfrm rot="13452393" flipH="1" flipV="1">
          <a:off x="1808884" y="1813257"/>
          <a:ext cx="884117" cy="56208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5165EF-E068-40DE-BD9A-1F75D4BEE964}">
      <dsp:nvSpPr>
        <dsp:cNvPr id="0" name=""/>
        <dsp:cNvSpPr/>
      </dsp:nvSpPr>
      <dsp:spPr>
        <a:xfrm>
          <a:off x="195445" y="493999"/>
          <a:ext cx="1614973" cy="12919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Adult Use – </a:t>
          </a:r>
          <a:r>
            <a:rPr lang="en-US" sz="2200" i="1" kern="1200" dirty="0"/>
            <a:t>Recreational</a:t>
          </a:r>
          <a:r>
            <a:rPr lang="en-US" sz="2200" kern="1200" dirty="0"/>
            <a:t> </a:t>
          </a:r>
        </a:p>
      </dsp:txBody>
      <dsp:txXfrm>
        <a:off x="233286" y="531840"/>
        <a:ext cx="1539291" cy="1216296"/>
      </dsp:txXfrm>
    </dsp:sp>
    <dsp:sp modelId="{DB4A61E9-6A87-4FA0-BB42-627F500F3D58}">
      <dsp:nvSpPr>
        <dsp:cNvPr id="0" name=""/>
        <dsp:cNvSpPr/>
      </dsp:nvSpPr>
      <dsp:spPr>
        <a:xfrm rot="5400000">
          <a:off x="3046086" y="1397586"/>
          <a:ext cx="615415" cy="462486"/>
        </a:xfrm>
        <a:prstGeom prst="lef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5F5700-16B5-4094-8778-2A41DF8F5410}">
      <dsp:nvSpPr>
        <dsp:cNvPr id="0" name=""/>
        <dsp:cNvSpPr/>
      </dsp:nvSpPr>
      <dsp:spPr>
        <a:xfrm>
          <a:off x="2519293" y="1343"/>
          <a:ext cx="1614973" cy="1291978"/>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Medical Cannabis</a:t>
          </a:r>
        </a:p>
      </dsp:txBody>
      <dsp:txXfrm>
        <a:off x="2557134" y="39184"/>
        <a:ext cx="1539291" cy="1216296"/>
      </dsp:txXfrm>
    </dsp:sp>
    <dsp:sp modelId="{3BF47901-FF14-4436-AAE0-B91CBFEEFC77}">
      <dsp:nvSpPr>
        <dsp:cNvPr id="0" name=""/>
        <dsp:cNvSpPr/>
      </dsp:nvSpPr>
      <dsp:spPr>
        <a:xfrm rot="7905379">
          <a:off x="3995834" y="1784029"/>
          <a:ext cx="910776" cy="568638"/>
        </a:xfrm>
        <a:prstGeom prst="lef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0209F2-E25E-4E3C-902E-F4BC51896452}">
      <dsp:nvSpPr>
        <dsp:cNvPr id="0" name=""/>
        <dsp:cNvSpPr/>
      </dsp:nvSpPr>
      <dsp:spPr>
        <a:xfrm>
          <a:off x="5032216" y="494013"/>
          <a:ext cx="1614973" cy="1291978"/>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a:t>Hemp</a:t>
          </a:r>
        </a:p>
      </dsp:txBody>
      <dsp:txXfrm>
        <a:off x="5070057" y="531854"/>
        <a:ext cx="1539291" cy="1216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189A6-5DF2-448C-8C8E-8112029E4425}">
      <dsp:nvSpPr>
        <dsp:cNvPr id="0" name=""/>
        <dsp:cNvSpPr/>
      </dsp:nvSpPr>
      <dsp:spPr>
        <a:xfrm>
          <a:off x="3459372" y="47603"/>
          <a:ext cx="2284980" cy="22849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Record Expungement</a:t>
          </a:r>
        </a:p>
      </dsp:txBody>
      <dsp:txXfrm>
        <a:off x="3764036" y="447475"/>
        <a:ext cx="1675652" cy="1028241"/>
      </dsp:txXfrm>
    </dsp:sp>
    <dsp:sp modelId="{1F078469-5112-42DA-AE84-BB288008F593}">
      <dsp:nvSpPr>
        <dsp:cNvPr id="0" name=""/>
        <dsp:cNvSpPr/>
      </dsp:nvSpPr>
      <dsp:spPr>
        <a:xfrm>
          <a:off x="4283869" y="1475716"/>
          <a:ext cx="2284980" cy="2284980"/>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Community Reinvestment</a:t>
          </a:r>
        </a:p>
      </dsp:txBody>
      <dsp:txXfrm>
        <a:off x="4982692" y="2066002"/>
        <a:ext cx="1370988" cy="1256739"/>
      </dsp:txXfrm>
    </dsp:sp>
    <dsp:sp modelId="{4F8B5A71-9005-4D2F-9885-5097C0E8B06D}">
      <dsp:nvSpPr>
        <dsp:cNvPr id="0" name=""/>
        <dsp:cNvSpPr/>
      </dsp:nvSpPr>
      <dsp:spPr>
        <a:xfrm>
          <a:off x="2634875" y="1475716"/>
          <a:ext cx="2284980" cy="228498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a:t>Equity in the Market</a:t>
          </a:r>
        </a:p>
      </dsp:txBody>
      <dsp:txXfrm>
        <a:off x="2850044" y="2066002"/>
        <a:ext cx="1370988" cy="1256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1E73-1A00-4326-BA4B-CB7AA149317F}">
      <dsp:nvSpPr>
        <dsp:cNvPr id="0" name=""/>
        <dsp:cNvSpPr/>
      </dsp:nvSpPr>
      <dsp:spPr>
        <a:xfrm>
          <a:off x="2610" y="667155"/>
          <a:ext cx="2070875" cy="124252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Retail-Dispensary</a:t>
          </a:r>
          <a:r>
            <a:rPr lang="en-US" sz="1400" kern="1200"/>
            <a:t> </a:t>
          </a:r>
        </a:p>
        <a:p>
          <a:pPr lvl="0" algn="ctr" defTabSz="622300">
            <a:lnSpc>
              <a:spcPct val="90000"/>
            </a:lnSpc>
            <a:spcBef>
              <a:spcPct val="0"/>
            </a:spcBef>
            <a:spcAft>
              <a:spcPct val="35000"/>
            </a:spcAft>
          </a:pPr>
          <a:r>
            <a:rPr lang="en-US" sz="1400" kern="1200"/>
            <a:t>Sells cannabis products directly to consumers</a:t>
          </a:r>
        </a:p>
      </dsp:txBody>
      <dsp:txXfrm>
        <a:off x="2610" y="667155"/>
        <a:ext cx="2070875" cy="1242525"/>
      </dsp:txXfrm>
    </dsp:sp>
    <dsp:sp modelId="{B4B7C57C-4F09-4C3A-BC2F-4F5A12FF0F7B}">
      <dsp:nvSpPr>
        <dsp:cNvPr id="0" name=""/>
        <dsp:cNvSpPr/>
      </dsp:nvSpPr>
      <dsp:spPr>
        <a:xfrm>
          <a:off x="2280573" y="667155"/>
          <a:ext cx="2070875" cy="1242525"/>
        </a:xfrm>
        <a:prstGeom prst="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Cultivator</a:t>
          </a:r>
        </a:p>
        <a:p>
          <a:pPr lvl="0" algn="ctr" defTabSz="622300">
            <a:lnSpc>
              <a:spcPct val="90000"/>
            </a:lnSpc>
            <a:spcBef>
              <a:spcPct val="0"/>
            </a:spcBef>
            <a:spcAft>
              <a:spcPct val="35000"/>
            </a:spcAft>
          </a:pPr>
          <a:r>
            <a:rPr lang="en-US" sz="1400" kern="1200"/>
            <a:t> Growing, cloning, harvesting, drying, curing, grading, trimming</a:t>
          </a:r>
        </a:p>
      </dsp:txBody>
      <dsp:txXfrm>
        <a:off x="2280573" y="667155"/>
        <a:ext cx="2070875" cy="1242525"/>
      </dsp:txXfrm>
    </dsp:sp>
    <dsp:sp modelId="{C70D52AB-93E1-45CE-A914-A6A4F15887CD}">
      <dsp:nvSpPr>
        <dsp:cNvPr id="0" name=""/>
        <dsp:cNvSpPr/>
      </dsp:nvSpPr>
      <dsp:spPr>
        <a:xfrm>
          <a:off x="4558536" y="667155"/>
          <a:ext cx="2070875" cy="1242525"/>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Nursery</a:t>
          </a:r>
          <a:r>
            <a:rPr lang="en-US" sz="1400" kern="1200"/>
            <a:t> </a:t>
          </a:r>
        </a:p>
        <a:p>
          <a:pPr lvl="0" algn="ctr" defTabSz="622300">
            <a:lnSpc>
              <a:spcPct val="90000"/>
            </a:lnSpc>
            <a:spcBef>
              <a:spcPct val="0"/>
            </a:spcBef>
            <a:spcAft>
              <a:spcPct val="35000"/>
            </a:spcAft>
          </a:pPr>
          <a:r>
            <a:rPr lang="en-US" sz="1400" kern="1200"/>
            <a:t>Only clones, immature plants, seeds, and other agricultural products</a:t>
          </a:r>
        </a:p>
      </dsp:txBody>
      <dsp:txXfrm>
        <a:off x="4558536" y="667155"/>
        <a:ext cx="2070875" cy="1242525"/>
      </dsp:txXfrm>
    </dsp:sp>
    <dsp:sp modelId="{1FD4E717-24DF-416B-998D-3C09210825A6}">
      <dsp:nvSpPr>
        <dsp:cNvPr id="0" name=""/>
        <dsp:cNvSpPr/>
      </dsp:nvSpPr>
      <dsp:spPr>
        <a:xfrm>
          <a:off x="6836500" y="667155"/>
          <a:ext cx="2070875" cy="1242525"/>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Processor</a:t>
          </a:r>
          <a:r>
            <a:rPr lang="en-US" sz="1400" kern="1200"/>
            <a:t> </a:t>
          </a:r>
        </a:p>
        <a:p>
          <a:pPr lvl="0" algn="ctr" defTabSz="622300">
            <a:lnSpc>
              <a:spcPct val="90000"/>
            </a:lnSpc>
            <a:spcBef>
              <a:spcPct val="0"/>
            </a:spcBef>
            <a:spcAft>
              <a:spcPct val="35000"/>
            </a:spcAft>
          </a:pPr>
          <a:r>
            <a:rPr lang="en-US" sz="1400" kern="1200"/>
            <a:t>Extracts concentrated cannabis and/or compounds or manufactures</a:t>
          </a:r>
        </a:p>
      </dsp:txBody>
      <dsp:txXfrm>
        <a:off x="6836500" y="667155"/>
        <a:ext cx="2070875" cy="1242525"/>
      </dsp:txXfrm>
    </dsp:sp>
    <dsp:sp modelId="{BBDD8D9D-B6D9-44BE-BE03-399614057B8C}">
      <dsp:nvSpPr>
        <dsp:cNvPr id="0" name=""/>
        <dsp:cNvSpPr/>
      </dsp:nvSpPr>
      <dsp:spPr>
        <a:xfrm>
          <a:off x="1141591" y="2116768"/>
          <a:ext cx="2070875" cy="1242525"/>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Distributor</a:t>
          </a:r>
        </a:p>
        <a:p>
          <a:pPr lvl="0" algn="ctr" defTabSz="622300">
            <a:lnSpc>
              <a:spcPct val="90000"/>
            </a:lnSpc>
            <a:spcBef>
              <a:spcPct val="0"/>
            </a:spcBef>
            <a:spcAft>
              <a:spcPct val="35000"/>
            </a:spcAft>
          </a:pPr>
          <a:r>
            <a:rPr lang="en-US" sz="1400" kern="1200"/>
            <a:t> Wholesale sale to dispensary, on-site consumption, or delivery service</a:t>
          </a:r>
        </a:p>
      </dsp:txBody>
      <dsp:txXfrm>
        <a:off x="1141591" y="2116768"/>
        <a:ext cx="2070875" cy="1242525"/>
      </dsp:txXfrm>
    </dsp:sp>
    <dsp:sp modelId="{B014DB34-869E-4F1F-9722-201563A46D4C}">
      <dsp:nvSpPr>
        <dsp:cNvPr id="0" name=""/>
        <dsp:cNvSpPr/>
      </dsp:nvSpPr>
      <dsp:spPr>
        <a:xfrm>
          <a:off x="3419555" y="2116768"/>
          <a:ext cx="2070875" cy="1242525"/>
        </a:xfrm>
        <a:prstGeom prst="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Cooperative </a:t>
          </a:r>
        </a:p>
        <a:p>
          <a:pPr lvl="0" algn="ctr" defTabSz="622300">
            <a:lnSpc>
              <a:spcPct val="90000"/>
            </a:lnSpc>
            <a:spcBef>
              <a:spcPct val="0"/>
            </a:spcBef>
            <a:spcAft>
              <a:spcPct val="35000"/>
            </a:spcAft>
          </a:pPr>
          <a:r>
            <a:rPr lang="en-US" sz="1400" b="1" kern="1200"/>
            <a:t>D</a:t>
          </a:r>
          <a:r>
            <a:rPr lang="en-US" sz="1400" kern="1200"/>
            <a:t>emocratically controlled. Can cultivate, process, distribute. Cannot sell directly to consumer</a:t>
          </a:r>
        </a:p>
      </dsp:txBody>
      <dsp:txXfrm>
        <a:off x="3419555" y="2116768"/>
        <a:ext cx="2070875" cy="1242525"/>
      </dsp:txXfrm>
    </dsp:sp>
    <dsp:sp modelId="{DC7E509F-2144-4C52-8BE6-DCB71206BED3}">
      <dsp:nvSpPr>
        <dsp:cNvPr id="0" name=""/>
        <dsp:cNvSpPr/>
      </dsp:nvSpPr>
      <dsp:spPr>
        <a:xfrm>
          <a:off x="5697518" y="2116768"/>
          <a:ext cx="2070875" cy="1242525"/>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Microbusiness</a:t>
          </a:r>
          <a:r>
            <a:rPr lang="en-US" sz="1400" kern="1200"/>
            <a:t> </a:t>
          </a:r>
        </a:p>
        <a:p>
          <a:pPr lvl="0" algn="ctr" defTabSz="622300">
            <a:lnSpc>
              <a:spcPct val="90000"/>
            </a:lnSpc>
            <a:spcBef>
              <a:spcPct val="0"/>
            </a:spcBef>
            <a:spcAft>
              <a:spcPct val="35000"/>
            </a:spcAft>
          </a:pPr>
          <a:r>
            <a:rPr lang="en-US" sz="1400" kern="1200"/>
            <a:t>May be cultivator, processor, distributor or retailer. No person can own more than one license</a:t>
          </a:r>
        </a:p>
      </dsp:txBody>
      <dsp:txXfrm>
        <a:off x="5697518" y="2116768"/>
        <a:ext cx="2070875" cy="1242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3F8C1-6AFC-474C-8726-3E7AFDDDF7D5}">
      <dsp:nvSpPr>
        <dsp:cNvPr id="0" name=""/>
        <dsp:cNvSpPr/>
      </dsp:nvSpPr>
      <dsp:spPr>
        <a:xfrm>
          <a:off x="1858798" y="0"/>
          <a:ext cx="1355793" cy="753218"/>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Tiered System</a:t>
          </a:r>
        </a:p>
      </dsp:txBody>
      <dsp:txXfrm>
        <a:off x="1880859" y="22061"/>
        <a:ext cx="1311671" cy="709096"/>
      </dsp:txXfrm>
    </dsp:sp>
    <dsp:sp modelId="{34045D78-33E8-494D-84D9-D590FF9CD923}">
      <dsp:nvSpPr>
        <dsp:cNvPr id="0" name=""/>
        <dsp:cNvSpPr/>
      </dsp:nvSpPr>
      <dsp:spPr>
        <a:xfrm>
          <a:off x="3817167" y="0"/>
          <a:ext cx="1355793" cy="753218"/>
        </a:xfrm>
        <a:prstGeom prst="roundRect">
          <a:avLst>
            <a:gd name="adj" fmla="val 10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Vertical Integration</a:t>
          </a:r>
        </a:p>
      </dsp:txBody>
      <dsp:txXfrm>
        <a:off x="3839228" y="22061"/>
        <a:ext cx="1311671" cy="709096"/>
      </dsp:txXfrm>
    </dsp:sp>
    <dsp:sp modelId="{457483A1-9ABB-4A14-9562-0FA5FB20064F}">
      <dsp:nvSpPr>
        <dsp:cNvPr id="0" name=""/>
        <dsp:cNvSpPr/>
      </dsp:nvSpPr>
      <dsp:spPr>
        <a:xfrm>
          <a:off x="3233422" y="3201179"/>
          <a:ext cx="564914" cy="564914"/>
        </a:xfrm>
        <a:prstGeom prst="triangle">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sp>
    <dsp:sp modelId="{003FC393-7721-4625-9833-81D6BD2C9D96}">
      <dsp:nvSpPr>
        <dsp:cNvPr id="0" name=""/>
        <dsp:cNvSpPr/>
      </dsp:nvSpPr>
      <dsp:spPr>
        <a:xfrm rot="21360000">
          <a:off x="1820620" y="2959107"/>
          <a:ext cx="3390519" cy="237088"/>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88734E25-2BCB-44EE-BD93-7A741520B14B}">
      <dsp:nvSpPr>
        <dsp:cNvPr id="0" name=""/>
        <dsp:cNvSpPr/>
      </dsp:nvSpPr>
      <dsp:spPr>
        <a:xfrm rot="21360000">
          <a:off x="1801231" y="2005839"/>
          <a:ext cx="1395606" cy="98969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Promotes Competition</a:t>
          </a:r>
        </a:p>
      </dsp:txBody>
      <dsp:txXfrm>
        <a:off x="1849544" y="2054152"/>
        <a:ext cx="1298980" cy="893067"/>
      </dsp:txXfrm>
    </dsp:sp>
    <dsp:sp modelId="{598760BA-9AB8-4437-93CB-A8983FC9AEA5}">
      <dsp:nvSpPr>
        <dsp:cNvPr id="0" name=""/>
        <dsp:cNvSpPr/>
      </dsp:nvSpPr>
      <dsp:spPr>
        <a:xfrm rot="21360000">
          <a:off x="1725909" y="981462"/>
          <a:ext cx="1395606" cy="989693"/>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Supports Small Business</a:t>
          </a:r>
        </a:p>
      </dsp:txBody>
      <dsp:txXfrm>
        <a:off x="1774222" y="1029775"/>
        <a:ext cx="1298980" cy="893067"/>
      </dsp:txXfrm>
    </dsp:sp>
    <dsp:sp modelId="{A3A00DA0-361A-48DA-AD77-3665A741A997}">
      <dsp:nvSpPr>
        <dsp:cNvPr id="0" name=""/>
        <dsp:cNvSpPr/>
      </dsp:nvSpPr>
      <dsp:spPr>
        <a:xfrm rot="21360000">
          <a:off x="3740769" y="1870260"/>
          <a:ext cx="1395606" cy="98969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Limits Choice &amp; Competition</a:t>
          </a:r>
        </a:p>
      </dsp:txBody>
      <dsp:txXfrm>
        <a:off x="3789082" y="1918573"/>
        <a:ext cx="1298980" cy="893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DD42F-3218-423D-A604-A2FACC259628}">
      <dsp:nvSpPr>
        <dsp:cNvPr id="0" name=""/>
        <dsp:cNvSpPr/>
      </dsp:nvSpPr>
      <dsp:spPr>
        <a:xfrm>
          <a:off x="2615996" y="439"/>
          <a:ext cx="1250632" cy="6253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Supply Tier</a:t>
          </a:r>
        </a:p>
      </dsp:txBody>
      <dsp:txXfrm>
        <a:off x="2634311" y="18754"/>
        <a:ext cx="1214002" cy="588686"/>
      </dsp:txXfrm>
    </dsp:sp>
    <dsp:sp modelId="{770C3999-1D72-4B9F-A7FC-31F17C9B6B54}">
      <dsp:nvSpPr>
        <dsp:cNvPr id="0" name=""/>
        <dsp:cNvSpPr/>
      </dsp:nvSpPr>
      <dsp:spPr>
        <a:xfrm>
          <a:off x="2741059" y="625755"/>
          <a:ext cx="125063" cy="468987"/>
        </a:xfrm>
        <a:custGeom>
          <a:avLst/>
          <a:gdLst/>
          <a:ahLst/>
          <a:cxnLst/>
          <a:rect l="0" t="0" r="0" b="0"/>
          <a:pathLst>
            <a:path>
              <a:moveTo>
                <a:pt x="0" y="0"/>
              </a:moveTo>
              <a:lnTo>
                <a:pt x="0" y="468987"/>
              </a:lnTo>
              <a:lnTo>
                <a:pt x="125063" y="4689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0B1F9-F301-4FFF-9952-9560D1DDD44E}">
      <dsp:nvSpPr>
        <dsp:cNvPr id="0" name=""/>
        <dsp:cNvSpPr/>
      </dsp:nvSpPr>
      <dsp:spPr>
        <a:xfrm>
          <a:off x="2866123" y="782084"/>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Cultivator</a:t>
          </a:r>
        </a:p>
      </dsp:txBody>
      <dsp:txXfrm>
        <a:off x="2884438" y="800399"/>
        <a:ext cx="963875" cy="588686"/>
      </dsp:txXfrm>
    </dsp:sp>
    <dsp:sp modelId="{7E08ED00-EEF8-483D-ADCA-3E71F878D6CC}">
      <dsp:nvSpPr>
        <dsp:cNvPr id="0" name=""/>
        <dsp:cNvSpPr/>
      </dsp:nvSpPr>
      <dsp:spPr>
        <a:xfrm>
          <a:off x="2741059" y="625755"/>
          <a:ext cx="125063" cy="1250632"/>
        </a:xfrm>
        <a:custGeom>
          <a:avLst/>
          <a:gdLst/>
          <a:ahLst/>
          <a:cxnLst/>
          <a:rect l="0" t="0" r="0" b="0"/>
          <a:pathLst>
            <a:path>
              <a:moveTo>
                <a:pt x="0" y="0"/>
              </a:moveTo>
              <a:lnTo>
                <a:pt x="0" y="1250632"/>
              </a:lnTo>
              <a:lnTo>
                <a:pt x="125063" y="12506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44167-B513-43F3-8608-AD47C92D6E3A}">
      <dsp:nvSpPr>
        <dsp:cNvPr id="0" name=""/>
        <dsp:cNvSpPr/>
      </dsp:nvSpPr>
      <dsp:spPr>
        <a:xfrm>
          <a:off x="2866123" y="1563729"/>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Nursery</a:t>
          </a:r>
        </a:p>
      </dsp:txBody>
      <dsp:txXfrm>
        <a:off x="2884438" y="1582044"/>
        <a:ext cx="963875" cy="588686"/>
      </dsp:txXfrm>
    </dsp:sp>
    <dsp:sp modelId="{7BDFBDD7-72AC-424F-8483-A4F91871C088}">
      <dsp:nvSpPr>
        <dsp:cNvPr id="0" name=""/>
        <dsp:cNvSpPr/>
      </dsp:nvSpPr>
      <dsp:spPr>
        <a:xfrm>
          <a:off x="2741059" y="625755"/>
          <a:ext cx="125063" cy="2032277"/>
        </a:xfrm>
        <a:custGeom>
          <a:avLst/>
          <a:gdLst/>
          <a:ahLst/>
          <a:cxnLst/>
          <a:rect l="0" t="0" r="0" b="0"/>
          <a:pathLst>
            <a:path>
              <a:moveTo>
                <a:pt x="0" y="0"/>
              </a:moveTo>
              <a:lnTo>
                <a:pt x="0" y="2032277"/>
              </a:lnTo>
              <a:lnTo>
                <a:pt x="125063" y="20322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30B51-4E85-49B2-B298-34F65AC9D83C}">
      <dsp:nvSpPr>
        <dsp:cNvPr id="0" name=""/>
        <dsp:cNvSpPr/>
      </dsp:nvSpPr>
      <dsp:spPr>
        <a:xfrm>
          <a:off x="2866123" y="2345375"/>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Distributor</a:t>
          </a:r>
        </a:p>
      </dsp:txBody>
      <dsp:txXfrm>
        <a:off x="2884438" y="2363690"/>
        <a:ext cx="963875" cy="588686"/>
      </dsp:txXfrm>
    </dsp:sp>
    <dsp:sp modelId="{89924764-17EE-4338-9754-5416FD0522D0}">
      <dsp:nvSpPr>
        <dsp:cNvPr id="0" name=""/>
        <dsp:cNvSpPr/>
      </dsp:nvSpPr>
      <dsp:spPr>
        <a:xfrm>
          <a:off x="2741059" y="625755"/>
          <a:ext cx="125063" cy="2813922"/>
        </a:xfrm>
        <a:custGeom>
          <a:avLst/>
          <a:gdLst/>
          <a:ahLst/>
          <a:cxnLst/>
          <a:rect l="0" t="0" r="0" b="0"/>
          <a:pathLst>
            <a:path>
              <a:moveTo>
                <a:pt x="0" y="0"/>
              </a:moveTo>
              <a:lnTo>
                <a:pt x="0" y="2813922"/>
              </a:lnTo>
              <a:lnTo>
                <a:pt x="125063" y="28139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00DEE-9D3E-46BD-8A97-8F1FF3048E6E}">
      <dsp:nvSpPr>
        <dsp:cNvPr id="0" name=""/>
        <dsp:cNvSpPr/>
      </dsp:nvSpPr>
      <dsp:spPr>
        <a:xfrm>
          <a:off x="2866123" y="3127020"/>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Processor</a:t>
          </a:r>
        </a:p>
      </dsp:txBody>
      <dsp:txXfrm>
        <a:off x="2884438" y="3145335"/>
        <a:ext cx="963875" cy="588686"/>
      </dsp:txXfrm>
    </dsp:sp>
    <dsp:sp modelId="{7A98C438-C3B8-40A6-BBEB-049ABCBE8700}">
      <dsp:nvSpPr>
        <dsp:cNvPr id="0" name=""/>
        <dsp:cNvSpPr/>
      </dsp:nvSpPr>
      <dsp:spPr>
        <a:xfrm>
          <a:off x="4179286" y="439"/>
          <a:ext cx="1250632" cy="6253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Retail Tier</a:t>
          </a:r>
        </a:p>
      </dsp:txBody>
      <dsp:txXfrm>
        <a:off x="4197601" y="18754"/>
        <a:ext cx="1214002" cy="588686"/>
      </dsp:txXfrm>
    </dsp:sp>
    <dsp:sp modelId="{F77B4769-FE37-4B33-B06A-CD0CB492570A}">
      <dsp:nvSpPr>
        <dsp:cNvPr id="0" name=""/>
        <dsp:cNvSpPr/>
      </dsp:nvSpPr>
      <dsp:spPr>
        <a:xfrm>
          <a:off x="4304350" y="625755"/>
          <a:ext cx="125063" cy="468987"/>
        </a:xfrm>
        <a:custGeom>
          <a:avLst/>
          <a:gdLst/>
          <a:ahLst/>
          <a:cxnLst/>
          <a:rect l="0" t="0" r="0" b="0"/>
          <a:pathLst>
            <a:path>
              <a:moveTo>
                <a:pt x="0" y="0"/>
              </a:moveTo>
              <a:lnTo>
                <a:pt x="0" y="468987"/>
              </a:lnTo>
              <a:lnTo>
                <a:pt x="125063" y="4689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FBBD2-66B7-4667-9806-E1F64D4EA501}">
      <dsp:nvSpPr>
        <dsp:cNvPr id="0" name=""/>
        <dsp:cNvSpPr/>
      </dsp:nvSpPr>
      <dsp:spPr>
        <a:xfrm>
          <a:off x="4429413" y="782084"/>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Dispensary</a:t>
          </a:r>
        </a:p>
      </dsp:txBody>
      <dsp:txXfrm>
        <a:off x="4447728" y="800399"/>
        <a:ext cx="963875" cy="588686"/>
      </dsp:txXfrm>
    </dsp:sp>
    <dsp:sp modelId="{30168B68-EC83-4FA0-8350-A04F2CD9478A}">
      <dsp:nvSpPr>
        <dsp:cNvPr id="0" name=""/>
        <dsp:cNvSpPr/>
      </dsp:nvSpPr>
      <dsp:spPr>
        <a:xfrm>
          <a:off x="4304350" y="625755"/>
          <a:ext cx="125063" cy="1250632"/>
        </a:xfrm>
        <a:custGeom>
          <a:avLst/>
          <a:gdLst/>
          <a:ahLst/>
          <a:cxnLst/>
          <a:rect l="0" t="0" r="0" b="0"/>
          <a:pathLst>
            <a:path>
              <a:moveTo>
                <a:pt x="0" y="0"/>
              </a:moveTo>
              <a:lnTo>
                <a:pt x="0" y="1250632"/>
              </a:lnTo>
              <a:lnTo>
                <a:pt x="125063" y="12506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4D8F3-54A2-4D0E-9B10-D53C392507FF}">
      <dsp:nvSpPr>
        <dsp:cNvPr id="0" name=""/>
        <dsp:cNvSpPr/>
      </dsp:nvSpPr>
      <dsp:spPr>
        <a:xfrm>
          <a:off x="4429413" y="1563729"/>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On-Site Consumption</a:t>
          </a:r>
        </a:p>
      </dsp:txBody>
      <dsp:txXfrm>
        <a:off x="4447728" y="1582044"/>
        <a:ext cx="963875" cy="588686"/>
      </dsp:txXfrm>
    </dsp:sp>
    <dsp:sp modelId="{35CC7A34-642D-40C2-89B2-00F8A821DA65}">
      <dsp:nvSpPr>
        <dsp:cNvPr id="0" name=""/>
        <dsp:cNvSpPr/>
      </dsp:nvSpPr>
      <dsp:spPr>
        <a:xfrm>
          <a:off x="4304350" y="625755"/>
          <a:ext cx="125063" cy="2032277"/>
        </a:xfrm>
        <a:custGeom>
          <a:avLst/>
          <a:gdLst/>
          <a:ahLst/>
          <a:cxnLst/>
          <a:rect l="0" t="0" r="0" b="0"/>
          <a:pathLst>
            <a:path>
              <a:moveTo>
                <a:pt x="0" y="0"/>
              </a:moveTo>
              <a:lnTo>
                <a:pt x="0" y="2032277"/>
              </a:lnTo>
              <a:lnTo>
                <a:pt x="125063" y="20322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6C0FA-AC0A-4446-9D91-BF23464B10BF}">
      <dsp:nvSpPr>
        <dsp:cNvPr id="0" name=""/>
        <dsp:cNvSpPr/>
      </dsp:nvSpPr>
      <dsp:spPr>
        <a:xfrm>
          <a:off x="4429413" y="2345375"/>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Delivery</a:t>
          </a:r>
        </a:p>
      </dsp:txBody>
      <dsp:txXfrm>
        <a:off x="4447728" y="2363690"/>
        <a:ext cx="963875" cy="588686"/>
      </dsp:txXfrm>
    </dsp:sp>
    <dsp:sp modelId="{E92C5D70-DFA5-4373-931B-4EC44C2D3E04}">
      <dsp:nvSpPr>
        <dsp:cNvPr id="0" name=""/>
        <dsp:cNvSpPr/>
      </dsp:nvSpPr>
      <dsp:spPr>
        <a:xfrm>
          <a:off x="5742577" y="439"/>
          <a:ext cx="1250632" cy="62531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Medical </a:t>
          </a:r>
        </a:p>
      </dsp:txBody>
      <dsp:txXfrm>
        <a:off x="5760892" y="18754"/>
        <a:ext cx="1214002" cy="588686"/>
      </dsp:txXfrm>
    </dsp:sp>
    <dsp:sp modelId="{4FEBB101-E711-465E-8A26-EA0658A2B3E1}">
      <dsp:nvSpPr>
        <dsp:cNvPr id="0" name=""/>
        <dsp:cNvSpPr/>
      </dsp:nvSpPr>
      <dsp:spPr>
        <a:xfrm>
          <a:off x="5867640" y="625755"/>
          <a:ext cx="125063" cy="468987"/>
        </a:xfrm>
        <a:custGeom>
          <a:avLst/>
          <a:gdLst/>
          <a:ahLst/>
          <a:cxnLst/>
          <a:rect l="0" t="0" r="0" b="0"/>
          <a:pathLst>
            <a:path>
              <a:moveTo>
                <a:pt x="0" y="0"/>
              </a:moveTo>
              <a:lnTo>
                <a:pt x="0" y="468987"/>
              </a:lnTo>
              <a:lnTo>
                <a:pt x="125063" y="4689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01B3E-076D-46F2-B654-6AC43476276E}">
      <dsp:nvSpPr>
        <dsp:cNvPr id="0" name=""/>
        <dsp:cNvSpPr/>
      </dsp:nvSpPr>
      <dsp:spPr>
        <a:xfrm>
          <a:off x="5992703" y="782084"/>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Registered organizations</a:t>
          </a:r>
        </a:p>
      </dsp:txBody>
      <dsp:txXfrm>
        <a:off x="6011018" y="800399"/>
        <a:ext cx="963875" cy="588686"/>
      </dsp:txXfrm>
    </dsp:sp>
    <dsp:sp modelId="{DB06ADE5-6072-47E2-A770-A3ECE304C293}">
      <dsp:nvSpPr>
        <dsp:cNvPr id="0" name=""/>
        <dsp:cNvSpPr/>
      </dsp:nvSpPr>
      <dsp:spPr>
        <a:xfrm>
          <a:off x="7305867" y="439"/>
          <a:ext cx="1250632" cy="62531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Laboratories </a:t>
          </a:r>
        </a:p>
      </dsp:txBody>
      <dsp:txXfrm>
        <a:off x="7324182" y="18754"/>
        <a:ext cx="1214002" cy="588686"/>
      </dsp:txXfrm>
    </dsp:sp>
    <dsp:sp modelId="{6AA91F8D-25A1-4C32-A293-3B466C150752}">
      <dsp:nvSpPr>
        <dsp:cNvPr id="0" name=""/>
        <dsp:cNvSpPr/>
      </dsp:nvSpPr>
      <dsp:spPr>
        <a:xfrm>
          <a:off x="7430930" y="625755"/>
          <a:ext cx="125063" cy="468987"/>
        </a:xfrm>
        <a:custGeom>
          <a:avLst/>
          <a:gdLst/>
          <a:ahLst/>
          <a:cxnLst/>
          <a:rect l="0" t="0" r="0" b="0"/>
          <a:pathLst>
            <a:path>
              <a:moveTo>
                <a:pt x="0" y="0"/>
              </a:moveTo>
              <a:lnTo>
                <a:pt x="0" y="468987"/>
              </a:lnTo>
              <a:lnTo>
                <a:pt x="125063" y="4689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EB5DD-2196-4721-AB38-806D4007C964}">
      <dsp:nvSpPr>
        <dsp:cNvPr id="0" name=""/>
        <dsp:cNvSpPr/>
      </dsp:nvSpPr>
      <dsp:spPr>
        <a:xfrm>
          <a:off x="7555993" y="782084"/>
          <a:ext cx="1000505" cy="62531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a:t>Sampling Firms</a:t>
          </a:r>
        </a:p>
      </dsp:txBody>
      <dsp:txXfrm>
        <a:off x="7574308" y="800399"/>
        <a:ext cx="963875" cy="588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123E4-7DC1-4EAC-8C56-BD8E3A5DE286}">
      <dsp:nvSpPr>
        <dsp:cNvPr id="0" name=""/>
        <dsp:cNvSpPr/>
      </dsp:nvSpPr>
      <dsp:spPr>
        <a:xfrm>
          <a:off x="2057" y="0"/>
          <a:ext cx="2156652" cy="3207662"/>
        </a:xfrm>
        <a:prstGeom prst="roundRect">
          <a:avLst>
            <a:gd name="adj" fmla="val 10000"/>
          </a:avLst>
        </a:prstGeom>
        <a:solidFill>
          <a:srgbClr val="0076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Home-Grown &amp; Diverse Brands</a:t>
          </a:r>
        </a:p>
        <a:p>
          <a:pPr lvl="0" algn="ctr" defTabSz="800100">
            <a:lnSpc>
              <a:spcPct val="90000"/>
            </a:lnSpc>
            <a:spcBef>
              <a:spcPct val="0"/>
            </a:spcBef>
            <a:spcAft>
              <a:spcPct val="35000"/>
            </a:spcAft>
          </a:pPr>
          <a:r>
            <a:rPr lang="en-US" sz="1400" b="0" kern="1200"/>
            <a:t>similar to alcohol model</a:t>
          </a:r>
        </a:p>
      </dsp:txBody>
      <dsp:txXfrm>
        <a:off x="2057" y="1283064"/>
        <a:ext cx="2156652" cy="1283064"/>
      </dsp:txXfrm>
    </dsp:sp>
    <dsp:sp modelId="{394CB9A3-5E0A-482D-BD5A-741538830024}">
      <dsp:nvSpPr>
        <dsp:cNvPr id="0" name=""/>
        <dsp:cNvSpPr/>
      </dsp:nvSpPr>
      <dsp:spPr>
        <a:xfrm>
          <a:off x="546307" y="192459"/>
          <a:ext cx="1068151" cy="10681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3EDC0-8B92-440B-A5B4-14A2FD4568D5}">
      <dsp:nvSpPr>
        <dsp:cNvPr id="0" name=""/>
        <dsp:cNvSpPr/>
      </dsp:nvSpPr>
      <dsp:spPr>
        <a:xfrm>
          <a:off x="2223409" y="0"/>
          <a:ext cx="2156652" cy="3207662"/>
        </a:xfrm>
        <a:prstGeom prst="roundRect">
          <a:avLst>
            <a:gd name="adj" fmla="val 10000"/>
          </a:avLst>
        </a:prstGeom>
        <a:solidFill>
          <a:srgbClr val="007681">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Increased Competition</a:t>
          </a:r>
        </a:p>
        <a:p>
          <a:pPr lvl="0" algn="ctr" defTabSz="800100">
            <a:lnSpc>
              <a:spcPct val="90000"/>
            </a:lnSpc>
            <a:spcBef>
              <a:spcPct val="0"/>
            </a:spcBef>
            <a:spcAft>
              <a:spcPct val="35000"/>
            </a:spcAft>
          </a:pPr>
          <a:r>
            <a:rPr lang="en-US" sz="1400" b="0" kern="1200"/>
            <a:t>reduced barriers to entry, avoids monopolistic practices</a:t>
          </a:r>
          <a:r>
            <a:rPr lang="en-US" sz="1400" b="1" kern="1200"/>
            <a:t> </a:t>
          </a:r>
        </a:p>
      </dsp:txBody>
      <dsp:txXfrm>
        <a:off x="2223409" y="1283064"/>
        <a:ext cx="2156652" cy="1283064"/>
      </dsp:txXfrm>
    </dsp:sp>
    <dsp:sp modelId="{1F01FA81-BD7A-42C8-826D-B92F98443C31}">
      <dsp:nvSpPr>
        <dsp:cNvPr id="0" name=""/>
        <dsp:cNvSpPr/>
      </dsp:nvSpPr>
      <dsp:spPr>
        <a:xfrm>
          <a:off x="2767659" y="192459"/>
          <a:ext cx="1068151" cy="106815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375A6-F516-4C82-8019-4E759FDA33E3}">
      <dsp:nvSpPr>
        <dsp:cNvPr id="0" name=""/>
        <dsp:cNvSpPr/>
      </dsp:nvSpPr>
      <dsp:spPr>
        <a:xfrm>
          <a:off x="4444761" y="0"/>
          <a:ext cx="2156652" cy="3207662"/>
        </a:xfrm>
        <a:prstGeom prst="roundRect">
          <a:avLst>
            <a:gd name="adj" fmla="val 10000"/>
          </a:avLst>
        </a:prstGeom>
        <a:solidFill>
          <a:srgbClr val="0776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More Consumer Choice</a:t>
          </a:r>
        </a:p>
        <a:p>
          <a:pPr lvl="0" algn="ctr" defTabSz="800100">
            <a:lnSpc>
              <a:spcPct val="90000"/>
            </a:lnSpc>
            <a:spcBef>
              <a:spcPct val="0"/>
            </a:spcBef>
            <a:spcAft>
              <a:spcPct val="35000"/>
            </a:spcAft>
          </a:pPr>
          <a:r>
            <a:rPr lang="en-US" sz="1400" b="0" kern="1200"/>
            <a:t>limits ability to dominate shelf-space or control prices</a:t>
          </a:r>
        </a:p>
      </dsp:txBody>
      <dsp:txXfrm>
        <a:off x="4444761" y="1283064"/>
        <a:ext cx="2156652" cy="1283064"/>
      </dsp:txXfrm>
    </dsp:sp>
    <dsp:sp modelId="{E1853264-29F9-4C4F-A2AF-141374976FB4}">
      <dsp:nvSpPr>
        <dsp:cNvPr id="0" name=""/>
        <dsp:cNvSpPr/>
      </dsp:nvSpPr>
      <dsp:spPr>
        <a:xfrm>
          <a:off x="4989011" y="192459"/>
          <a:ext cx="1068151" cy="106815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BB823C-60BF-435F-B5DF-D2F9F9DC5174}">
      <dsp:nvSpPr>
        <dsp:cNvPr id="0" name=""/>
        <dsp:cNvSpPr/>
      </dsp:nvSpPr>
      <dsp:spPr>
        <a:xfrm>
          <a:off x="6666113" y="0"/>
          <a:ext cx="2156652" cy="3207662"/>
        </a:xfrm>
        <a:prstGeom prst="roundRect">
          <a:avLst>
            <a:gd name="adj" fmla="val 10000"/>
          </a:avLst>
        </a:prstGeom>
        <a:solidFill>
          <a:srgbClr val="077681">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Promotes Research</a:t>
          </a:r>
        </a:p>
        <a:p>
          <a:pPr lvl="0" algn="ctr" defTabSz="800100">
            <a:lnSpc>
              <a:spcPct val="90000"/>
            </a:lnSpc>
            <a:spcBef>
              <a:spcPct val="0"/>
            </a:spcBef>
            <a:spcAft>
              <a:spcPct val="35000"/>
            </a:spcAft>
          </a:pPr>
          <a:r>
            <a:rPr lang="en-US" sz="1400" b="0" kern="1200"/>
            <a:t>companies have to complete and innovate</a:t>
          </a:r>
        </a:p>
      </dsp:txBody>
      <dsp:txXfrm>
        <a:off x="6666113" y="1283064"/>
        <a:ext cx="2156652" cy="1283064"/>
      </dsp:txXfrm>
    </dsp:sp>
    <dsp:sp modelId="{AC7146D7-4973-4B83-92B6-D791088ACBDD}">
      <dsp:nvSpPr>
        <dsp:cNvPr id="0" name=""/>
        <dsp:cNvSpPr/>
      </dsp:nvSpPr>
      <dsp:spPr>
        <a:xfrm>
          <a:off x="7210363" y="192459"/>
          <a:ext cx="1068151" cy="106815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99CE5-7B78-4531-B62F-5A4A6F49AD6F}">
      <dsp:nvSpPr>
        <dsp:cNvPr id="0" name=""/>
        <dsp:cNvSpPr/>
      </dsp:nvSpPr>
      <dsp:spPr>
        <a:xfrm>
          <a:off x="352992" y="2566129"/>
          <a:ext cx="8118837" cy="481149"/>
        </a:xfrm>
        <a:prstGeom prst="leftRightArrow">
          <a:avLst/>
        </a:prstGeom>
        <a:solidFill>
          <a:schemeClr val="accent5">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E417-1F00-4DDF-A2F2-1D643C8DDE3B}">
      <dsp:nvSpPr>
        <dsp:cNvPr id="0" name=""/>
        <dsp:cNvSpPr/>
      </dsp:nvSpPr>
      <dsp:spPr>
        <a:xfrm>
          <a:off x="7899" y="20673"/>
          <a:ext cx="4233163" cy="33910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a:p>
          <a:pPr lvl="0" algn="ctr" defTabSz="977900">
            <a:lnSpc>
              <a:spcPct val="90000"/>
            </a:lnSpc>
            <a:spcBef>
              <a:spcPct val="0"/>
            </a:spcBef>
            <a:spcAft>
              <a:spcPct val="35000"/>
            </a:spcAft>
          </a:pPr>
          <a:r>
            <a:rPr lang="en-US" sz="2800" b="1" kern="1200" dirty="0"/>
            <a:t>Certified Medical Cannabis Patients</a:t>
          </a:r>
        </a:p>
      </dsp:txBody>
      <dsp:txXfrm>
        <a:off x="7899" y="1377100"/>
        <a:ext cx="4233163" cy="1356427"/>
      </dsp:txXfrm>
    </dsp:sp>
    <dsp:sp modelId="{325D6E85-CDC7-4D1C-B59D-931C3C3EA98D}">
      <dsp:nvSpPr>
        <dsp:cNvPr id="0" name=""/>
        <dsp:cNvSpPr/>
      </dsp:nvSpPr>
      <dsp:spPr>
        <a:xfrm>
          <a:off x="1388287" y="123495"/>
          <a:ext cx="1557439" cy="16188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BDE7-067E-4B34-8111-3CFBEF89D83D}">
      <dsp:nvSpPr>
        <dsp:cNvPr id="0" name=""/>
        <dsp:cNvSpPr/>
      </dsp:nvSpPr>
      <dsp:spPr>
        <a:xfrm>
          <a:off x="4368057" y="15041"/>
          <a:ext cx="4233163" cy="339106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a:p>
          <a:pPr lvl="0" algn="ctr" defTabSz="977900">
            <a:lnSpc>
              <a:spcPct val="90000"/>
            </a:lnSpc>
            <a:spcBef>
              <a:spcPct val="0"/>
            </a:spcBef>
            <a:spcAft>
              <a:spcPct val="35000"/>
            </a:spcAft>
          </a:pPr>
          <a:r>
            <a:rPr lang="en-US" sz="2800" b="1" kern="1200" dirty="0"/>
            <a:t>Designated Caregivers</a:t>
          </a:r>
        </a:p>
      </dsp:txBody>
      <dsp:txXfrm>
        <a:off x="4368057" y="1371468"/>
        <a:ext cx="4233163" cy="1356427"/>
      </dsp:txXfrm>
    </dsp:sp>
    <dsp:sp modelId="{4D422CEA-5BC7-449F-943D-B7E03976FA48}">
      <dsp:nvSpPr>
        <dsp:cNvPr id="0" name=""/>
        <dsp:cNvSpPr/>
      </dsp:nvSpPr>
      <dsp:spPr>
        <a:xfrm>
          <a:off x="5645060" y="208240"/>
          <a:ext cx="1742937" cy="159631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6CD23-7FF4-42BD-A66A-6C86162A737F}">
      <dsp:nvSpPr>
        <dsp:cNvPr id="0" name=""/>
        <dsp:cNvSpPr/>
      </dsp:nvSpPr>
      <dsp:spPr>
        <a:xfrm>
          <a:off x="344364" y="2712855"/>
          <a:ext cx="7920391" cy="50866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12/15/2022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3438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143598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7901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132568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260460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354267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330842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51772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4282641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50736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300970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pPr marL="171450" indent="-171450">
              <a:buFont typeface="Arial" panose="020B0604020202020204" pitchFamily="34" charset="0"/>
              <a:buChar char="•"/>
            </a:pPr>
            <a:r>
              <a:rPr lang="en-US" dirty="0"/>
              <a:t>One of the most important aspects of the MRTA is the emphasis it placed on economic development, social justice, and public health and safety. </a:t>
            </a:r>
          </a:p>
          <a:p>
            <a:pPr marL="171450" indent="-171450">
              <a:buFont typeface="Arial" panose="020B0604020202020204" pitchFamily="34" charset="0"/>
              <a:buChar char="•"/>
            </a:pPr>
            <a:r>
              <a:rPr lang="en-US" dirty="0"/>
              <a:t>Those concepts are woven throughout all aspects of the MRTA and you’ll see them reflected in the regulations and guidance documents produced by OCM.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70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a:t>- A major focus of the MRTA is </a:t>
            </a:r>
          </a:p>
        </p:txBody>
      </p:sp>
    </p:spTree>
    <p:extLst>
      <p:ext uri="{BB962C8B-B14F-4D97-AF65-F5344CB8AC3E}">
        <p14:creationId xmlns:p14="http://schemas.microsoft.com/office/powerpoint/2010/main" val="2107720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2339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171450" indent="-171450">
              <a:buFont typeface="Arial" panose="020B0604020202020204" pitchFamily="34" charset="0"/>
              <a:buChar char="•"/>
            </a:pPr>
            <a:r>
              <a:rPr lang="en-US" dirty="0"/>
              <a:t>OCM developed the “true party of interest” as a method to track compliance with restrictions related to the tiered cannabis system. </a:t>
            </a:r>
          </a:p>
          <a:p>
            <a:pPr marL="171450" indent="-171450">
              <a:buFont typeface="Arial" panose="020B0604020202020204" pitchFamily="34" charset="0"/>
              <a:buChar char="•"/>
            </a:pPr>
            <a:r>
              <a:rPr lang="en-US" dirty="0"/>
              <a:t>All licensees are required to disclose any individual or entity who meets the TPI definition</a:t>
            </a:r>
          </a:p>
          <a:p>
            <a:pPr marL="171450" indent="-171450">
              <a:buFont typeface="Arial" panose="020B0604020202020204" pitchFamily="34" charset="0"/>
              <a:buChar char="•"/>
            </a:pPr>
            <a:r>
              <a:rPr lang="en-US" dirty="0"/>
              <a:t>By collecting this information from all licensees, OCM will track and identify TPIs across all tiers to identify any individuals not in compliance.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453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141292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35</a:t>
            </a:fld>
            <a:endParaRPr lang="en-US"/>
          </a:p>
        </p:txBody>
      </p:sp>
    </p:spTree>
    <p:extLst>
      <p:ext uri="{BB962C8B-B14F-4D97-AF65-F5344CB8AC3E}">
        <p14:creationId xmlns:p14="http://schemas.microsoft.com/office/powerpoint/2010/main" val="2795019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36</a:t>
            </a:fld>
            <a:endParaRPr lang="en-US"/>
          </a:p>
        </p:txBody>
      </p:sp>
    </p:spTree>
    <p:extLst>
      <p:ext uri="{BB962C8B-B14F-4D97-AF65-F5344CB8AC3E}">
        <p14:creationId xmlns:p14="http://schemas.microsoft.com/office/powerpoint/2010/main" val="3371598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712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230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39</a:t>
            </a:fld>
            <a:endParaRPr lang="en-US"/>
          </a:p>
        </p:txBody>
      </p:sp>
    </p:spTree>
    <p:extLst>
      <p:ext uri="{BB962C8B-B14F-4D97-AF65-F5344CB8AC3E}">
        <p14:creationId xmlns:p14="http://schemas.microsoft.com/office/powerpoint/2010/main" val="3949916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40</a:t>
            </a:fld>
            <a:endParaRPr lang="en-US"/>
          </a:p>
        </p:txBody>
      </p:sp>
    </p:spTree>
    <p:extLst>
      <p:ext uri="{BB962C8B-B14F-4D97-AF65-F5344CB8AC3E}">
        <p14:creationId xmlns:p14="http://schemas.microsoft.com/office/powerpoint/2010/main" val="319645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475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41</a:t>
            </a:fld>
            <a:endParaRPr lang="en-US"/>
          </a:p>
        </p:txBody>
      </p:sp>
    </p:spTree>
    <p:extLst>
      <p:ext uri="{BB962C8B-B14F-4D97-AF65-F5344CB8AC3E}">
        <p14:creationId xmlns:p14="http://schemas.microsoft.com/office/powerpoint/2010/main" val="326864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42</a:t>
            </a:fld>
            <a:endParaRPr lang="en-US"/>
          </a:p>
        </p:txBody>
      </p:sp>
    </p:spTree>
    <p:extLst>
      <p:ext uri="{BB962C8B-B14F-4D97-AF65-F5344CB8AC3E}">
        <p14:creationId xmlns:p14="http://schemas.microsoft.com/office/powerpoint/2010/main" val="975489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43</a:t>
            </a:fld>
            <a:endParaRPr lang="en-US"/>
          </a:p>
        </p:txBody>
      </p:sp>
    </p:spTree>
    <p:extLst>
      <p:ext uri="{BB962C8B-B14F-4D97-AF65-F5344CB8AC3E}">
        <p14:creationId xmlns:p14="http://schemas.microsoft.com/office/powerpoint/2010/main" val="429438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44</a:t>
            </a:fld>
            <a:endParaRPr lang="en-US"/>
          </a:p>
        </p:txBody>
      </p:sp>
    </p:spTree>
    <p:extLst>
      <p:ext uri="{BB962C8B-B14F-4D97-AF65-F5344CB8AC3E}">
        <p14:creationId xmlns:p14="http://schemas.microsoft.com/office/powerpoint/2010/main" val="623449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45</a:t>
            </a:fld>
            <a:endParaRPr lang="en-US"/>
          </a:p>
        </p:txBody>
      </p:sp>
    </p:spTree>
    <p:extLst>
      <p:ext uri="{BB962C8B-B14F-4D97-AF65-F5344CB8AC3E}">
        <p14:creationId xmlns:p14="http://schemas.microsoft.com/office/powerpoint/2010/main" val="770103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859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380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48</a:t>
            </a:fld>
            <a:endParaRPr lang="en-US"/>
          </a:p>
        </p:txBody>
      </p:sp>
    </p:spTree>
    <p:extLst>
      <p:ext uri="{BB962C8B-B14F-4D97-AF65-F5344CB8AC3E}">
        <p14:creationId xmlns:p14="http://schemas.microsoft.com/office/powerpoint/2010/main" val="3203943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346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53</a:t>
            </a:fld>
            <a:endParaRPr lang="en-US"/>
          </a:p>
        </p:txBody>
      </p:sp>
    </p:spTree>
    <p:extLst>
      <p:ext uri="{BB962C8B-B14F-4D97-AF65-F5344CB8AC3E}">
        <p14:creationId xmlns:p14="http://schemas.microsoft.com/office/powerpoint/2010/main" val="353666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595098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554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380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Tree>
    <p:extLst>
      <p:ext uri="{BB962C8B-B14F-4D97-AF65-F5344CB8AC3E}">
        <p14:creationId xmlns:p14="http://schemas.microsoft.com/office/powerpoint/2010/main" val="189271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95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38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83608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67995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a:p>
        </p:txBody>
      </p:sp>
    </p:spTree>
    <p:extLst>
      <p:ext uri="{BB962C8B-B14F-4D97-AF65-F5344CB8AC3E}">
        <p14:creationId xmlns:p14="http://schemas.microsoft.com/office/powerpoint/2010/main" val="407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BB1FC-02AE-4119-930A-34621434704D}" type="datetime1">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106B1-65C1-42F2-AAB2-82FF6838D240}" type="datetime1">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52904-8190-4B19-9ACD-FAF9574A75F1}"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2DA334-B563-4E88-AEEC-8BBA0677257F}"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1CE18-E1F7-48CB-95BB-20797CAD6CF2}"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BA71D-7F28-439D-A70F-91B881605D2C}"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160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6233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7072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3989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7430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54988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33870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8809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67851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9760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25790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E7A09C-B74D-4EA9-979F-5BD5EB015044}"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0100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B9FB6-A096-4034-9605-813A63C004A1}"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9012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A7BF1-B1C3-4DB3-8F44-678FF31FFD5F}"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058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11B59-C406-4341-9D98-8C36A06EF8B2}" type="datetime1">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3635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028FC-135A-4BBF-95A1-A9ECB2FFFA55}"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33815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D5847-3EA7-4B85-B135-134B7DE7EF1E}" type="datetime1">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5742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94C85-2566-4108-AAA7-37C2E20DC95A}" type="datetime1">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79956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5041-D5CE-41E3-8AA2-A609C789F65F}" type="datetime1">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36073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04925-8468-4BAB-B77D-C958EEA0B0B7}"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66998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51E4B-A346-4743-B11A-6FB5207C625B}"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22340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C532D-625E-4134-B175-73CA55DF8189}"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60793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A6F17-5669-43FC-8EC2-F928C9CA5D8B}"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852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0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7115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04925-8468-4BAB-B77D-C958EEA0B0B7}" type="datetime1">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784909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E5E7DE-3B2A-484F-9838-E67CAA4CCEF9}"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288433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11B59-C406-4341-9D98-8C36A06EF8B2}"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75608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AA1A3-7548-4AA3-B46D-BED26523E44F}"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15629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56120F-8B24-4298-9FE4-47B57C40F113}"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546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48F96B-7E8D-468E-9562-024E4A053F44}" type="datetime1">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2539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BB1FC-02AE-4119-930A-34621434704D}" type="datetime1">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48502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106B1-65C1-42F2-AAB2-82FF6838D240}" type="datetime1">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987970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52904-8190-4B19-9ACD-FAF9574A75F1}"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81884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2DA334-B563-4E88-AEEC-8BBA0677257F}"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41579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1CE18-E1F7-48CB-95BB-20797CAD6CF2}"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5550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E5E7DE-3B2A-484F-9838-E67CAA4CCEF9}"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BA71D-7F28-439D-A70F-91B881605D2C}"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92089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E7A09C-B74D-4EA9-979F-5BD5EB015044}"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84409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2B9FB6-A096-4034-9605-813A63C004A1}"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40899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A7BF1-B1C3-4DB3-8F44-678FF31FFD5F}"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68784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028FC-135A-4BBF-95A1-A9ECB2FFFA55}"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44893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D5847-3EA7-4B85-B135-134B7DE7EF1E}" type="datetime1">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0615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94C85-2566-4108-AAA7-37C2E20DC95A}" type="datetime1">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789171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5041-D5CE-41E3-8AA2-A609C789F65F}" type="datetime1">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80799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04925-8468-4BAB-B77D-C958EEA0B0B7}"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34770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51E4B-A346-4743-B11A-6FB5207C625B}"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4580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11B59-C406-4341-9D98-8C36A06EF8B2}"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C532D-625E-4134-B175-73CA55DF8189}"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47556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A6F17-5669-43FC-8EC2-F928C9CA5D8B}"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703236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23674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65033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691264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50262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00499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68364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05505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1402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AA1A3-7548-4AA3-B46D-BED26523E44F}"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296427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45248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58972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11/3/2022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460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2958938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11/3/2022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23532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11/3/2022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838658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11/3/2022</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2688261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11/3/2022</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24056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11/3/2022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7930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56120F-8B24-4298-9FE4-47B57C40F113}"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52260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0133145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450189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1091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48F96B-7E8D-468E-9562-024E4A053F44}" type="datetime1">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56DB5AA-5683-4C76-A05B-56FC087D2BBF}" type="datetime1">
              <a:rPr lang="en-US" smtClean="0"/>
              <a:t>12/15/2022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December 15, 2022</a:t>
            </a:fld>
            <a:endParaRPr lang="en-US" sz="1400">
              <a:solidFill>
                <a:schemeClr val="bg1"/>
              </a:solidFill>
            </a:endParaRPr>
          </a:p>
        </p:txBody>
      </p:sp>
      <p:pic>
        <p:nvPicPr>
          <p:cNvPr id="9" name="Picture 8">
            <a:extLst>
              <a:ext uri="{FF2B5EF4-FFF2-40B4-BE49-F238E27FC236}">
                <a16:creationId xmlns:a16="http://schemas.microsoft.com/office/drawing/2014/main" id="{1E4F6F70-CD28-8C44-B8AF-178CB765D8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365760"/>
            <a:ext cx="4194048" cy="792121"/>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11/3/2022</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112627322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December 15, 2022</a:t>
            </a:fld>
            <a:endParaRPr lang="en-US" sz="120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8" name="Picture 7">
            <a:extLst>
              <a:ext uri="{FF2B5EF4-FFF2-40B4-BE49-F238E27FC236}">
                <a16:creationId xmlns:a16="http://schemas.microsoft.com/office/drawing/2014/main" id="{42F4955B-4011-994F-AEE8-988F432CC7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 id="2147483750" r:id="rId2"/>
    <p:sldLayoutId id="21474837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48C13FD-AE3C-4F0D-82E6-337BF3DD1549}" type="datetime1">
              <a:rPr lang="en-US" smtClean="0"/>
              <a:t>12/15/2022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12/15/2022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9404598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B4C7AFA-D7A7-4997-9E59-4F96F02F712D}" type="datetime1">
              <a:rPr lang="en-US" smtClean="0"/>
              <a:t>12/15/2022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31654108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December 15, 2022</a:t>
            </a:fld>
            <a:endParaRPr lang="en-US" sz="120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8" name="Picture 7">
            <a:extLst>
              <a:ext uri="{FF2B5EF4-FFF2-40B4-BE49-F238E27FC236}">
                <a16:creationId xmlns:a16="http://schemas.microsoft.com/office/drawing/2014/main" id="{42F4955B-4011-994F-AEE8-988F432CC7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2346559843"/>
      </p:ext>
    </p:extLst>
  </p:cSld>
  <p:clrMap bg1="lt1" tx1="dk1" bg2="lt2" tx2="dk2" accent1="accent1" accent2="accent2" accent3="accent3" accent4="accent4" accent5="accent5" accent6="accent6" hlink="hlink" folHlink="folHlink"/>
  <p:sldLayoutIdLst>
    <p:sldLayoutId id="2147483712" r:id="rId1"/>
    <p:sldLayoutId id="2147483749"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48C13FD-AE3C-4F0D-82E6-337BF3DD1549}" type="datetime1">
              <a:rPr lang="en-US" smtClean="0"/>
              <a:t>12/15/2022</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5"/>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1"/>
          <p:cNvSpPr txBox="1">
            <a:spLocks/>
          </p:cNvSpPr>
          <p:nvPr userDrawn="1"/>
        </p:nvSpPr>
        <p:spPr>
          <a:xfrm>
            <a:off x="152400" y="88106"/>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6"/>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3" y="4507993"/>
            <a:ext cx="1800131" cy="339987"/>
          </a:xfrm>
          <a:prstGeom prst="rect">
            <a:avLst/>
          </a:prstGeom>
        </p:spPr>
      </p:pic>
    </p:spTree>
    <p:extLst>
      <p:ext uri="{BB962C8B-B14F-4D97-AF65-F5344CB8AC3E}">
        <p14:creationId xmlns:p14="http://schemas.microsoft.com/office/powerpoint/2010/main" val="2762948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914378"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B4C7AFA-D7A7-4997-9E59-4F96F02F712D}" type="datetime1">
              <a:rPr lang="en-US" smtClean="0"/>
              <a:t>12/15/2022</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5"/>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1"/>
          <p:cNvSpPr txBox="1">
            <a:spLocks/>
          </p:cNvSpPr>
          <p:nvPr userDrawn="1"/>
        </p:nvSpPr>
        <p:spPr>
          <a:xfrm>
            <a:off x="152400" y="88106"/>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6"/>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3" y="4507993"/>
            <a:ext cx="1800131" cy="339987"/>
          </a:xfrm>
          <a:prstGeom prst="rect">
            <a:avLst/>
          </a:prstGeom>
        </p:spPr>
      </p:pic>
    </p:spTree>
    <p:extLst>
      <p:ext uri="{BB962C8B-B14F-4D97-AF65-F5344CB8AC3E}">
        <p14:creationId xmlns:p14="http://schemas.microsoft.com/office/powerpoint/2010/main" val="12832844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ctr" defTabSz="914378"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December 15, 2022</a:t>
            </a:fld>
            <a:endParaRPr lang="en-US" sz="120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97AA69-AC79-2041-AE1B-D09372CBE4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32972" y="4507992"/>
            <a:ext cx="1800131" cy="339987"/>
          </a:xfrm>
          <a:prstGeom prst="rect">
            <a:avLst/>
          </a:prstGeom>
        </p:spPr>
      </p:pic>
    </p:spTree>
    <p:extLst>
      <p:ext uri="{BB962C8B-B14F-4D97-AF65-F5344CB8AC3E}">
        <p14:creationId xmlns:p14="http://schemas.microsoft.com/office/powerpoint/2010/main" val="17552757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nnabis.ny.gov/care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8.pn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9.svg"/><Relationship Id="rId9" Type="http://schemas.microsoft.com/office/2007/relationships/diagramDrawing" Target="../diagrams/drawing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regulations@ocm.ny.gov" TargetMode="External"/><Relationship Id="rId2" Type="http://schemas.openxmlformats.org/officeDocument/2006/relationships/notesSlide" Target="../notesSlides/notesSlide23.xml"/><Relationship Id="rId1" Type="http://schemas.openxmlformats.org/officeDocument/2006/relationships/slideLayout" Target="../slideLayouts/slideLayout63.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mailto:regulations@ocm.ny.gov"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wtcs.pressbooks.pub/pharmacology/chapter/1-5-nausea-and-vomiting-antiemetic-antinausea-drug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growery.org/forums/showflat.php/Number/388734"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annabis.ny.gov/system/files/documents/2022/10/medical-home-cultivation-guide-.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lickr.com/photos/nebneb/28103504/" TargetMode="External"/><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enforcement@ocm.ny.gov"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mailto:regulations@ocm.ny.gov"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dos.ny.gov/state-register"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cannabis.ny.gov" TargetMode="External"/><Relationship Id="rId2" Type="http://schemas.openxmlformats.org/officeDocument/2006/relationships/notesSlide" Target="../notesSlides/notesSlide42.xml"/><Relationship Id="rId1" Type="http://schemas.openxmlformats.org/officeDocument/2006/relationships/slideLayout" Target="../slideLayouts/slideLayout63.xml"/><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annabis.ny.gov/cannabis-control-board-meeting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7401" y="1802308"/>
            <a:ext cx="8224838" cy="153888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Cannabis in New York State</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An update on the work and priorities of OCM</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BD611-2CF8-4881-AFCF-935ABB0B4C3E}"/>
              </a:ext>
            </a:extLst>
          </p:cNvPr>
          <p:cNvSpPr txBox="1"/>
          <p:nvPr/>
        </p:nvSpPr>
        <p:spPr>
          <a:xfrm>
            <a:off x="245889" y="2130206"/>
            <a:ext cx="4326111"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dirty="0">
                <a:solidFill>
                  <a:prstClr val="white"/>
                </a:solidFill>
                <a:latin typeface="Arial" panose="020B0604020202020204" pitchFamily="34" charset="0"/>
                <a:cs typeface="Arial" panose="020B0604020202020204" pitchFamily="34" charset="0"/>
              </a:rPr>
              <a:t>An Update on the Office of Cannabis Management</a:t>
            </a:r>
            <a:endPar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596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27461"/>
            <a:ext cx="9144000" cy="708511"/>
          </a:xfrm>
        </p:spPr>
        <p:txBody>
          <a:bodyPr>
            <a:noAutofit/>
          </a:bodyPr>
          <a:lstStyle/>
          <a:p>
            <a:r>
              <a:rPr lang="en-US" sz="3200" b="1" dirty="0">
                <a:solidFill>
                  <a:srgbClr val="002D73"/>
                </a:solidFill>
              </a:rPr>
              <a:t>A Budding Agency</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237296" y="1019320"/>
            <a:ext cx="5047085" cy="3482865"/>
          </a:xfrm>
        </p:spPr>
        <p:txBody>
          <a:bodyPr vert="horz" lIns="91440" tIns="45720" rIns="91440" bIns="45720" rtlCol="0" anchor="t">
            <a:noAutofit/>
          </a:bodyPr>
          <a:lstStyle/>
          <a:p>
            <a:pPr>
              <a:spcAft>
                <a:spcPts val="1200"/>
              </a:spcAf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Cannabis Control Board </a:t>
            </a:r>
          </a:p>
          <a:p>
            <a:pPr lvl="1">
              <a:spcAft>
                <a:spcPts val="1200"/>
              </a:spcAf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 Tremaine Wright</a:t>
            </a:r>
          </a:p>
          <a:p>
            <a:pPr lvl="1">
              <a:spcAft>
                <a:spcPts val="1200"/>
              </a:spcAft>
              <a:defRPr/>
            </a:pPr>
            <a:r>
              <a:rPr lang="en-US" sz="1600" dirty="0">
                <a:solidFill>
                  <a:prstClr val="black"/>
                </a:solidFill>
              </a:rPr>
              <a:t>Regular meetings online &amp; in person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Growing Since October 2021</a:t>
            </a:r>
          </a:p>
          <a:p>
            <a:pPr lvl="1">
              <a:spcAft>
                <a:spcPts val="1200"/>
              </a:spcAf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Executive Director Chris Alexander</a:t>
            </a:r>
          </a:p>
          <a:p>
            <a:pPr lvl="1">
              <a:spcAft>
                <a:spcPts val="1200"/>
              </a:spcAft>
              <a:defRPr/>
            </a:pPr>
            <a:r>
              <a:rPr lang="en-US" sz="1600" dirty="0">
                <a:solidFill>
                  <a:prstClr val="black"/>
                </a:solidFill>
              </a:rPr>
              <a:t>Regulatory, Public Health, Economic Development &amp; Equity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r>
              <a:rPr lang="en-US" sz="2000" dirty="0">
                <a:solidFill>
                  <a:prstClr val="black"/>
                </a:solidFill>
              </a:rPr>
              <a:t>We’re Still Hiring</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spcAft>
                <a:spcPts val="1200"/>
              </a:spcAf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https://cannabis.ny.gov/careers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a:spcAft>
                <a:spcPts val="1200"/>
              </a:spcAf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dirty="0">
              <a:solidFill>
                <a:prstClr val="black"/>
              </a:solidFill>
            </a:endParaRPr>
          </a:p>
        </p:txBody>
      </p:sp>
      <p:pic>
        <p:nvPicPr>
          <p:cNvPr id="5" name="Picture 4" descr="A picture containing grass, outdoor, person, sky&#10;&#10;Description automatically generated">
            <a:extLst>
              <a:ext uri="{FF2B5EF4-FFF2-40B4-BE49-F238E27FC236}">
                <a16:creationId xmlns:a16="http://schemas.microsoft.com/office/drawing/2014/main" id="{C7DAEB87-A0A1-4532-8889-406881DC4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460" y="1019320"/>
            <a:ext cx="2316868" cy="2028161"/>
          </a:xfrm>
          <a:prstGeom prst="rect">
            <a:avLst/>
          </a:prstGeom>
        </p:spPr>
      </p:pic>
      <p:pic>
        <p:nvPicPr>
          <p:cNvPr id="7" name="Picture 6" descr="A person holding a plant&#10;&#10;Description automatically generated with medium confidence">
            <a:extLst>
              <a:ext uri="{FF2B5EF4-FFF2-40B4-BE49-F238E27FC236}">
                <a16:creationId xmlns:a16="http://schemas.microsoft.com/office/drawing/2014/main" id="{F7499462-89EF-4EC2-8966-A3A35C993C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7132" y="2202684"/>
            <a:ext cx="2316868" cy="2172515"/>
          </a:xfrm>
          <a:prstGeom prst="rect">
            <a:avLst/>
          </a:prstGeom>
        </p:spPr>
      </p:pic>
      <p:pic>
        <p:nvPicPr>
          <p:cNvPr id="9" name="Picture 8" descr="A person and person standing in front of a greenhouse&#10;&#10;Description automatically generated with low confidence">
            <a:extLst>
              <a:ext uri="{FF2B5EF4-FFF2-40B4-BE49-F238E27FC236}">
                <a16:creationId xmlns:a16="http://schemas.microsoft.com/office/drawing/2014/main" id="{316F7475-A7EF-425D-833F-4370C8E001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0264" y="2760752"/>
            <a:ext cx="2316868" cy="2275367"/>
          </a:xfrm>
          <a:prstGeom prst="rect">
            <a:avLst/>
          </a:prstGeom>
        </p:spPr>
      </p:pic>
    </p:spTree>
    <p:extLst>
      <p:ext uri="{BB962C8B-B14F-4D97-AF65-F5344CB8AC3E}">
        <p14:creationId xmlns:p14="http://schemas.microsoft.com/office/powerpoint/2010/main" val="344786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BD611-2CF8-4881-AFCF-935ABB0B4C3E}"/>
              </a:ext>
            </a:extLst>
          </p:cNvPr>
          <p:cNvSpPr txBox="1"/>
          <p:nvPr/>
        </p:nvSpPr>
        <p:spPr>
          <a:xfrm>
            <a:off x="245889" y="2130206"/>
            <a:ext cx="4326111"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Seeding Opportunity in NYS Cannabis – Where We Are Going</a:t>
            </a:r>
          </a:p>
        </p:txBody>
      </p:sp>
    </p:spTree>
    <p:extLst>
      <p:ext uri="{BB962C8B-B14F-4D97-AF65-F5344CB8AC3E}">
        <p14:creationId xmlns:p14="http://schemas.microsoft.com/office/powerpoint/2010/main" val="413200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3998"/>
            <a:ext cx="9144000" cy="729781"/>
          </a:xfrm>
        </p:spPr>
        <p:txBody>
          <a:bodyPr>
            <a:noAutofit/>
          </a:bodyPr>
          <a:lstStyle/>
          <a:p>
            <a:r>
              <a:rPr lang="en-US" sz="3200" b="1">
                <a:solidFill>
                  <a:srgbClr val="002D73"/>
                </a:solidFill>
              </a:rPr>
              <a:t>Seeding Opportunity Initiative</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330400" y="1232635"/>
            <a:ext cx="5549405" cy="3672542"/>
          </a:xfrm>
        </p:spPr>
        <p:txBody>
          <a:bodyPr vert="horz" lIns="91440" tIns="45720" rIns="91440" bIns="45720" rtlCol="0" anchor="t">
            <a:noAutofit/>
          </a:bodyPr>
          <a:lstStyle/>
          <a:p>
            <a:pPr>
              <a:spcAft>
                <a:spcPts val="1200"/>
              </a:spcAft>
              <a:defRPr/>
            </a:pPr>
            <a:r>
              <a:rPr lang="en-US" sz="1800" b="1">
                <a:solidFill>
                  <a:prstClr val="black"/>
                </a:solidFill>
              </a:rPr>
              <a:t>Conditional licenses</a:t>
            </a:r>
            <a:r>
              <a:rPr lang="en-US" sz="1800">
                <a:solidFill>
                  <a:prstClr val="black"/>
                </a:solidFill>
              </a:rPr>
              <a:t> to quickly stand-up NYS cannabis industry</a:t>
            </a:r>
            <a:endParaRPr lang="en-US" sz="1800" b="1">
              <a:solidFill>
                <a:prstClr val="black"/>
              </a:solidFill>
            </a:endParaRPr>
          </a:p>
          <a:p>
            <a:pPr lvl="1">
              <a:spcAft>
                <a:spcPts val="1200"/>
              </a:spcAft>
              <a:defRPr/>
            </a:pPr>
            <a:r>
              <a:rPr lang="en-US" sz="1400">
                <a:solidFill>
                  <a:prstClr val="black"/>
                </a:solidFill>
              </a:rPr>
              <a:t>Adult-Use Conditional Cultivators: launched March 2022</a:t>
            </a:r>
          </a:p>
          <a:p>
            <a:pPr lvl="1">
              <a:spcAft>
                <a:spcPts val="1200"/>
              </a:spcAft>
              <a:defRPr/>
            </a:pPr>
            <a:r>
              <a:rPr lang="en-US" sz="1400">
                <a:solidFill>
                  <a:prstClr val="black"/>
                </a:solidFill>
              </a:rPr>
              <a:t>Adult-Use Conditional Processors: launched June 2022</a:t>
            </a:r>
          </a:p>
          <a:p>
            <a:pPr>
              <a:spcAft>
                <a:spcPts val="1200"/>
              </a:spcAft>
              <a:defRPr/>
            </a:pPr>
            <a:r>
              <a:rPr lang="en-US" sz="1800">
                <a:solidFill>
                  <a:prstClr val="black"/>
                </a:solidFill>
              </a:rPr>
              <a:t>Conditional Adult-Use Retail Dispensary (CAURD) was final conditional license released in August 2022</a:t>
            </a:r>
          </a:p>
          <a:p>
            <a:pPr lvl="1">
              <a:spcAft>
                <a:spcPts val="1200"/>
              </a:spcAft>
              <a:defRPr/>
            </a:pPr>
            <a:r>
              <a:rPr lang="en-US" sz="1400">
                <a:solidFill>
                  <a:prstClr val="black"/>
                </a:solidFill>
              </a:rPr>
              <a:t>Open to some nonprofit organizations and justice involved individuals with qualifying business experience completing cannabis supply chain</a:t>
            </a:r>
          </a:p>
        </p:txBody>
      </p:sp>
      <p:pic>
        <p:nvPicPr>
          <p:cNvPr id="3074" name="Picture 2">
            <a:extLst>
              <a:ext uri="{FF2B5EF4-FFF2-40B4-BE49-F238E27FC236}">
                <a16:creationId xmlns:a16="http://schemas.microsoft.com/office/drawing/2014/main" id="{5B11CBB6-2B55-4375-B227-B62C170E6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730" y="1373815"/>
            <a:ext cx="2395870" cy="239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8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a:solidFill>
                  <a:srgbClr val="002D73"/>
                </a:solidFill>
              </a:rPr>
              <a:t>Conditional Licenses To Date</a:t>
            </a:r>
          </a:p>
        </p:txBody>
      </p:sp>
      <p:sp>
        <p:nvSpPr>
          <p:cNvPr id="5" name="Content Placeholder 4">
            <a:extLst>
              <a:ext uri="{FF2B5EF4-FFF2-40B4-BE49-F238E27FC236}">
                <a16:creationId xmlns:a16="http://schemas.microsoft.com/office/drawing/2014/main" id="{26F14EC5-139C-4FD1-B208-A6D135B6169A}"/>
              </a:ext>
            </a:extLst>
          </p:cNvPr>
          <p:cNvSpPr>
            <a:spLocks noGrp="1"/>
          </p:cNvSpPr>
          <p:nvPr>
            <p:ph idx="1"/>
          </p:nvPr>
        </p:nvSpPr>
        <p:spPr>
          <a:xfrm>
            <a:off x="4686300" y="1200151"/>
            <a:ext cx="4000500" cy="1371599"/>
          </a:xfrm>
          <a:solidFill>
            <a:srgbClr val="007681"/>
          </a:solidFill>
          <a:ln w="57150">
            <a:solidFill>
              <a:srgbClr val="007681"/>
            </a:solidFill>
          </a:ln>
        </p:spPr>
        <p:txBody>
          <a:bodyPr/>
          <a:lstStyle/>
          <a:p>
            <a:pPr marL="0" indent="0" algn="ctr">
              <a:buNone/>
            </a:pPr>
            <a:r>
              <a:rPr lang="en-US" b="1">
                <a:solidFill>
                  <a:schemeClr val="bg1"/>
                </a:solidFill>
              </a:rPr>
              <a:t>277 </a:t>
            </a:r>
          </a:p>
          <a:p>
            <a:pPr marL="0" indent="0" algn="ctr">
              <a:buNone/>
            </a:pPr>
            <a:r>
              <a:rPr lang="en-US">
                <a:solidFill>
                  <a:schemeClr val="bg1"/>
                </a:solidFill>
              </a:rPr>
              <a:t>Licensed Cultivators</a:t>
            </a:r>
          </a:p>
        </p:txBody>
      </p:sp>
      <p:sp>
        <p:nvSpPr>
          <p:cNvPr id="7" name="Content Placeholder 4">
            <a:extLst>
              <a:ext uri="{FF2B5EF4-FFF2-40B4-BE49-F238E27FC236}">
                <a16:creationId xmlns:a16="http://schemas.microsoft.com/office/drawing/2014/main" id="{9634A4D7-D059-4416-811D-8752FCF57BA8}"/>
              </a:ext>
            </a:extLst>
          </p:cNvPr>
          <p:cNvSpPr txBox="1">
            <a:spLocks/>
          </p:cNvSpPr>
          <p:nvPr/>
        </p:nvSpPr>
        <p:spPr>
          <a:xfrm>
            <a:off x="4686300" y="2937511"/>
            <a:ext cx="4000500" cy="1371599"/>
          </a:xfrm>
          <a:prstGeom prst="rect">
            <a:avLst/>
          </a:prstGeom>
          <a:solidFill>
            <a:srgbClr val="007681"/>
          </a:solid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33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Licensed Processors</a:t>
            </a:r>
          </a:p>
        </p:txBody>
      </p:sp>
      <p:sp>
        <p:nvSpPr>
          <p:cNvPr id="9" name="Content Placeholder 4">
            <a:extLst>
              <a:ext uri="{FF2B5EF4-FFF2-40B4-BE49-F238E27FC236}">
                <a16:creationId xmlns:a16="http://schemas.microsoft.com/office/drawing/2014/main" id="{CC91757D-37C9-4F18-ABC1-0AC3954C8663}"/>
              </a:ext>
            </a:extLst>
          </p:cNvPr>
          <p:cNvSpPr txBox="1">
            <a:spLocks/>
          </p:cNvSpPr>
          <p:nvPr/>
        </p:nvSpPr>
        <p:spPr>
          <a:xfrm>
            <a:off x="259079" y="2937511"/>
            <a:ext cx="4000500" cy="1371599"/>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2">
            <a:extLst>
              <a:ext uri="{FF2B5EF4-FFF2-40B4-BE49-F238E27FC236}">
                <a16:creationId xmlns:a16="http://schemas.microsoft.com/office/drawing/2014/main" id="{01AD0FBC-10A3-4074-83D4-3B2C6CB8F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609" y="2985590"/>
            <a:ext cx="1275439" cy="127543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a:extLst>
              <a:ext uri="{FF2B5EF4-FFF2-40B4-BE49-F238E27FC236}">
                <a16:creationId xmlns:a16="http://schemas.microsoft.com/office/drawing/2014/main" id="{D0F72212-C419-46E0-9C1D-328169EF738A}"/>
              </a:ext>
            </a:extLst>
          </p:cNvPr>
          <p:cNvSpPr txBox="1">
            <a:spLocks/>
          </p:cNvSpPr>
          <p:nvPr/>
        </p:nvSpPr>
        <p:spPr>
          <a:xfrm>
            <a:off x="259079" y="1200151"/>
            <a:ext cx="4000500" cy="1371599"/>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6">
            <a:extLst>
              <a:ext uri="{FF2B5EF4-FFF2-40B4-BE49-F238E27FC236}">
                <a16:creationId xmlns:a16="http://schemas.microsoft.com/office/drawing/2014/main" id="{50672D42-F202-44DD-9D64-9CAAD563E5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7676" y="1304298"/>
            <a:ext cx="1163304" cy="116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3998"/>
            <a:ext cx="9144000" cy="729781"/>
          </a:xfrm>
        </p:spPr>
        <p:txBody>
          <a:bodyPr>
            <a:noAutofit/>
          </a:bodyPr>
          <a:lstStyle/>
          <a:p>
            <a:r>
              <a:rPr lang="en-US" sz="3200" b="1">
                <a:solidFill>
                  <a:srgbClr val="002D73"/>
                </a:solidFill>
              </a:rPr>
              <a:t>Conditional Adult-Use Retail Dispensary</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164646" y="1070278"/>
            <a:ext cx="3985261" cy="3672542"/>
          </a:xfrm>
        </p:spPr>
        <p:txBody>
          <a:bodyPr vert="horz" lIns="91440" tIns="45720" rIns="91440" bIns="45720" rtlCol="0" anchor="t">
            <a:noAutofit/>
          </a:bodyPr>
          <a:lstStyle/>
          <a:p>
            <a:pPr>
              <a:spcAft>
                <a:spcPts val="1200"/>
              </a:spcAft>
              <a:defRPr/>
            </a:pPr>
            <a:r>
              <a:rPr lang="en-US" sz="2000" b="1" dirty="0">
                <a:solidFill>
                  <a:prstClr val="black"/>
                </a:solidFill>
              </a:rPr>
              <a:t>CAURD </a:t>
            </a:r>
            <a:r>
              <a:rPr lang="en-US" sz="2000" dirty="0">
                <a:solidFill>
                  <a:prstClr val="black"/>
                </a:solidFill>
              </a:rPr>
              <a:t>applications closed on September 26, 2022</a:t>
            </a:r>
            <a:endParaRPr lang="en-US" sz="2000" b="1" dirty="0">
              <a:solidFill>
                <a:prstClr val="black"/>
              </a:solidFill>
            </a:endParaRPr>
          </a:p>
          <a:p>
            <a:pPr>
              <a:spcAft>
                <a:spcPts val="1200"/>
              </a:spcAft>
              <a:defRPr/>
            </a:pPr>
            <a:r>
              <a:rPr lang="en-US" sz="2000" dirty="0">
                <a:solidFill>
                  <a:prstClr val="black"/>
                </a:solidFill>
              </a:rPr>
              <a:t>OCM received </a:t>
            </a:r>
            <a:r>
              <a:rPr lang="en-US" sz="2000" b="1" dirty="0">
                <a:solidFill>
                  <a:prstClr val="black"/>
                </a:solidFill>
              </a:rPr>
              <a:t>903 applications</a:t>
            </a:r>
          </a:p>
          <a:p>
            <a:pPr>
              <a:spcAft>
                <a:spcPts val="1200"/>
              </a:spcAft>
              <a:defRPr/>
            </a:pPr>
            <a:r>
              <a:rPr lang="en-US" sz="2000" dirty="0">
                <a:solidFill>
                  <a:prstClr val="black"/>
                </a:solidFill>
              </a:rPr>
              <a:t>The </a:t>
            </a:r>
            <a:r>
              <a:rPr lang="en-US" sz="2000" b="1" dirty="0">
                <a:solidFill>
                  <a:prstClr val="black"/>
                </a:solidFill>
              </a:rPr>
              <a:t>first sales of legal cannabis </a:t>
            </a:r>
            <a:r>
              <a:rPr lang="en-US" sz="2000" dirty="0">
                <a:solidFill>
                  <a:prstClr val="black"/>
                </a:solidFill>
              </a:rPr>
              <a:t>in NYS will benefit either </a:t>
            </a:r>
            <a:r>
              <a:rPr lang="en-US" sz="2000" b="1" dirty="0">
                <a:solidFill>
                  <a:srgbClr val="007681"/>
                </a:solidFill>
              </a:rPr>
              <a:t>nonprofit organizations </a:t>
            </a:r>
            <a:r>
              <a:rPr lang="en-US" sz="2000" dirty="0">
                <a:solidFill>
                  <a:prstClr val="black"/>
                </a:solidFill>
              </a:rPr>
              <a:t>serving justice involved individuals or </a:t>
            </a:r>
            <a:r>
              <a:rPr lang="en-US" sz="2000" b="1" dirty="0">
                <a:solidFill>
                  <a:srgbClr val="007681"/>
                </a:solidFill>
              </a:rPr>
              <a:t>individuals who are justice involved </a:t>
            </a:r>
            <a:r>
              <a:rPr lang="en-US" sz="2000" dirty="0">
                <a:solidFill>
                  <a:prstClr val="black"/>
                </a:solidFill>
              </a:rPr>
              <a:t>themselves </a:t>
            </a:r>
          </a:p>
        </p:txBody>
      </p:sp>
      <p:pic>
        <p:nvPicPr>
          <p:cNvPr id="5" name="Picture 4">
            <a:extLst>
              <a:ext uri="{FF2B5EF4-FFF2-40B4-BE49-F238E27FC236}">
                <a16:creationId xmlns:a16="http://schemas.microsoft.com/office/drawing/2014/main" id="{CDF9FAD7-6A95-4F86-B98C-BD1E041F53EF}"/>
              </a:ext>
            </a:extLst>
          </p:cNvPr>
          <p:cNvPicPr>
            <a:picLocks noChangeAspect="1"/>
          </p:cNvPicPr>
          <p:nvPr/>
        </p:nvPicPr>
        <p:blipFill>
          <a:blip r:embed="rId3"/>
          <a:stretch>
            <a:fillRect/>
          </a:stretch>
        </p:blipFill>
        <p:spPr>
          <a:xfrm>
            <a:off x="4149907" y="1350593"/>
            <a:ext cx="2721976" cy="3425117"/>
          </a:xfrm>
          <a:prstGeom prst="rect">
            <a:avLst/>
          </a:prstGeom>
        </p:spPr>
      </p:pic>
      <p:pic>
        <p:nvPicPr>
          <p:cNvPr id="7" name="Picture 6">
            <a:extLst>
              <a:ext uri="{FF2B5EF4-FFF2-40B4-BE49-F238E27FC236}">
                <a16:creationId xmlns:a16="http://schemas.microsoft.com/office/drawing/2014/main" id="{BAEBDBAE-6807-4BD0-BF92-473A5F7C8F1F}"/>
              </a:ext>
            </a:extLst>
          </p:cNvPr>
          <p:cNvPicPr>
            <a:picLocks noChangeAspect="1"/>
          </p:cNvPicPr>
          <p:nvPr/>
        </p:nvPicPr>
        <p:blipFill>
          <a:blip r:embed="rId4"/>
          <a:stretch>
            <a:fillRect/>
          </a:stretch>
        </p:blipFill>
        <p:spPr>
          <a:xfrm>
            <a:off x="6771063" y="1278847"/>
            <a:ext cx="2327688" cy="1784305"/>
          </a:xfrm>
          <a:prstGeom prst="rect">
            <a:avLst/>
          </a:prstGeom>
        </p:spPr>
      </p:pic>
      <p:pic>
        <p:nvPicPr>
          <p:cNvPr id="9" name="Picture 8">
            <a:extLst>
              <a:ext uri="{FF2B5EF4-FFF2-40B4-BE49-F238E27FC236}">
                <a16:creationId xmlns:a16="http://schemas.microsoft.com/office/drawing/2014/main" id="{4530E584-B997-47A4-9E55-32D15B0E8E40}"/>
              </a:ext>
            </a:extLst>
          </p:cNvPr>
          <p:cNvPicPr>
            <a:picLocks noChangeAspect="1"/>
          </p:cNvPicPr>
          <p:nvPr/>
        </p:nvPicPr>
        <p:blipFill>
          <a:blip r:embed="rId5"/>
          <a:stretch>
            <a:fillRect/>
          </a:stretch>
        </p:blipFill>
        <p:spPr>
          <a:xfrm>
            <a:off x="6771063" y="3063152"/>
            <a:ext cx="2327688" cy="1871278"/>
          </a:xfrm>
          <a:prstGeom prst="rect">
            <a:avLst/>
          </a:prstGeom>
        </p:spPr>
      </p:pic>
    </p:spTree>
    <p:extLst>
      <p:ext uri="{BB962C8B-B14F-4D97-AF65-F5344CB8AC3E}">
        <p14:creationId xmlns:p14="http://schemas.microsoft.com/office/powerpoint/2010/main" val="366131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a:solidFill>
                  <a:srgbClr val="002D73"/>
                </a:solidFill>
              </a:rPr>
              <a:t>CAURD Licenses To Date:</a:t>
            </a:r>
          </a:p>
        </p:txBody>
      </p:sp>
      <p:sp>
        <p:nvSpPr>
          <p:cNvPr id="5" name="Content Placeholder 4">
            <a:extLst>
              <a:ext uri="{FF2B5EF4-FFF2-40B4-BE49-F238E27FC236}">
                <a16:creationId xmlns:a16="http://schemas.microsoft.com/office/drawing/2014/main" id="{26F14EC5-139C-4FD1-B208-A6D135B6169A}"/>
              </a:ext>
            </a:extLst>
          </p:cNvPr>
          <p:cNvSpPr>
            <a:spLocks noGrp="1"/>
          </p:cNvSpPr>
          <p:nvPr>
            <p:ph idx="1"/>
          </p:nvPr>
        </p:nvSpPr>
        <p:spPr>
          <a:xfrm>
            <a:off x="4686300" y="1200151"/>
            <a:ext cx="4000500" cy="1371599"/>
          </a:xfrm>
          <a:solidFill>
            <a:srgbClr val="007681"/>
          </a:solidFill>
          <a:ln w="57150">
            <a:solidFill>
              <a:srgbClr val="007681"/>
            </a:solidFill>
          </a:ln>
        </p:spPr>
        <p:txBody>
          <a:bodyPr/>
          <a:lstStyle/>
          <a:p>
            <a:pPr marL="0" indent="0" algn="ctr">
              <a:buNone/>
            </a:pPr>
            <a:r>
              <a:rPr lang="en-US" b="1">
                <a:solidFill>
                  <a:schemeClr val="bg1"/>
                </a:solidFill>
              </a:rPr>
              <a:t>28 </a:t>
            </a:r>
          </a:p>
          <a:p>
            <a:pPr marL="0" indent="0" algn="ctr">
              <a:buNone/>
            </a:pPr>
            <a:r>
              <a:rPr lang="en-US">
                <a:solidFill>
                  <a:schemeClr val="bg1"/>
                </a:solidFill>
              </a:rPr>
              <a:t>Qualifying Business</a:t>
            </a:r>
          </a:p>
        </p:txBody>
      </p:sp>
      <p:sp>
        <p:nvSpPr>
          <p:cNvPr id="7" name="Content Placeholder 4">
            <a:extLst>
              <a:ext uri="{FF2B5EF4-FFF2-40B4-BE49-F238E27FC236}">
                <a16:creationId xmlns:a16="http://schemas.microsoft.com/office/drawing/2014/main" id="{9634A4D7-D059-4416-811D-8752FCF57BA8}"/>
              </a:ext>
            </a:extLst>
          </p:cNvPr>
          <p:cNvSpPr txBox="1">
            <a:spLocks/>
          </p:cNvSpPr>
          <p:nvPr/>
        </p:nvSpPr>
        <p:spPr>
          <a:xfrm>
            <a:off x="4686300" y="2937511"/>
            <a:ext cx="4000500" cy="1371599"/>
          </a:xfrm>
          <a:prstGeom prst="rect">
            <a:avLst/>
          </a:prstGeom>
          <a:solidFill>
            <a:srgbClr val="007681"/>
          </a:solid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Non-Profit Orgs</a:t>
            </a:r>
          </a:p>
        </p:txBody>
      </p:sp>
      <p:sp>
        <p:nvSpPr>
          <p:cNvPr id="9" name="Content Placeholder 4">
            <a:extLst>
              <a:ext uri="{FF2B5EF4-FFF2-40B4-BE49-F238E27FC236}">
                <a16:creationId xmlns:a16="http://schemas.microsoft.com/office/drawing/2014/main" id="{CC91757D-37C9-4F18-ABC1-0AC3954C8663}"/>
              </a:ext>
            </a:extLst>
          </p:cNvPr>
          <p:cNvSpPr txBox="1">
            <a:spLocks/>
          </p:cNvSpPr>
          <p:nvPr/>
        </p:nvSpPr>
        <p:spPr>
          <a:xfrm>
            <a:off x="259079" y="2937511"/>
            <a:ext cx="4000500" cy="1371599"/>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ontent Placeholder 4">
            <a:extLst>
              <a:ext uri="{FF2B5EF4-FFF2-40B4-BE49-F238E27FC236}">
                <a16:creationId xmlns:a16="http://schemas.microsoft.com/office/drawing/2014/main" id="{D0F72212-C419-46E0-9C1D-328169EF738A}"/>
              </a:ext>
            </a:extLst>
          </p:cNvPr>
          <p:cNvSpPr txBox="1">
            <a:spLocks/>
          </p:cNvSpPr>
          <p:nvPr/>
        </p:nvSpPr>
        <p:spPr>
          <a:xfrm>
            <a:off x="259079" y="1200151"/>
            <a:ext cx="4000500" cy="1371599"/>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4">
            <a:extLst>
              <a:ext uri="{FF2B5EF4-FFF2-40B4-BE49-F238E27FC236}">
                <a16:creationId xmlns:a16="http://schemas.microsoft.com/office/drawing/2014/main" id="{F3BBE130-56EF-4382-A75E-74D332E3B3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274" y="1318259"/>
            <a:ext cx="1141884" cy="11418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6EDB7EA-DEC1-405A-B5C4-80FDEB863A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161" y="2907255"/>
            <a:ext cx="1432110" cy="143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5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a:solidFill>
                  <a:srgbClr val="002D73"/>
                </a:solidFill>
              </a:rPr>
              <a:t>CAURD: Non-Profit Licensees </a:t>
            </a:r>
          </a:p>
        </p:txBody>
      </p:sp>
      <p:sp>
        <p:nvSpPr>
          <p:cNvPr id="7" name="Content Placeholder 4">
            <a:extLst>
              <a:ext uri="{FF2B5EF4-FFF2-40B4-BE49-F238E27FC236}">
                <a16:creationId xmlns:a16="http://schemas.microsoft.com/office/drawing/2014/main" id="{9634A4D7-D059-4416-811D-8752FCF57BA8}"/>
              </a:ext>
            </a:extLst>
          </p:cNvPr>
          <p:cNvSpPr txBox="1">
            <a:spLocks/>
          </p:cNvSpPr>
          <p:nvPr/>
        </p:nvSpPr>
        <p:spPr>
          <a:xfrm>
            <a:off x="4686300" y="1062681"/>
            <a:ext cx="4000500" cy="2732080"/>
          </a:xfrm>
          <a:prstGeom prst="rect">
            <a:avLst/>
          </a:prstGeom>
          <a:solidFill>
            <a:srgbClr val="007681"/>
          </a:solid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Rest of State (2)</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CWS Holdings I, LLC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Challenge Industries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On Point Cannabis, INC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Broome County Urban League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Content Placeholder 4">
            <a:extLst>
              <a:ext uri="{FF2B5EF4-FFF2-40B4-BE49-F238E27FC236}">
                <a16:creationId xmlns:a16="http://schemas.microsoft.com/office/drawing/2014/main" id="{D0F72212-C419-46E0-9C1D-328169EF738A}"/>
              </a:ext>
            </a:extLst>
          </p:cNvPr>
          <p:cNvSpPr txBox="1">
            <a:spLocks/>
          </p:cNvSpPr>
          <p:nvPr/>
        </p:nvSpPr>
        <p:spPr>
          <a:xfrm>
            <a:off x="259079" y="1062681"/>
            <a:ext cx="4000500" cy="2732080"/>
          </a:xfrm>
          <a:prstGeom prst="rect">
            <a:avLst/>
          </a:prstGeom>
          <a:noFill/>
          <a:ln w="57150">
            <a:solidFill>
              <a:srgbClr val="00768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New York City (5)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 Works Cannabis LLC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Housing Works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Doe Store LLC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Doe Fund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Urban Weeds LLC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Urban Upbound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Kush &amp; Kemet LLC</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 CAMPS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GOTHAM CAURD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5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Strive, Inc.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ontent Placeholder 4">
            <a:extLst>
              <a:ext uri="{FF2B5EF4-FFF2-40B4-BE49-F238E27FC236}">
                <a16:creationId xmlns:a16="http://schemas.microsoft.com/office/drawing/2014/main" id="{F7780BB6-E4DD-46D1-8D69-39658DE20FCD}"/>
              </a:ext>
            </a:extLst>
          </p:cNvPr>
          <p:cNvSpPr txBox="1">
            <a:spLocks/>
          </p:cNvSpPr>
          <p:nvPr/>
        </p:nvSpPr>
        <p:spPr>
          <a:xfrm>
            <a:off x="259079" y="3882391"/>
            <a:ext cx="8427721" cy="567689"/>
          </a:xfrm>
          <a:prstGeom prst="rect">
            <a:avLst/>
          </a:prstGeom>
          <a:noFill/>
          <a:ln w="57150">
            <a:solidFill>
              <a:srgbClr val="00768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Statewide (1)</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NYCCABUDS – Center for Community Alternatives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197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a:solidFill>
                  <a:srgbClr val="002D73"/>
                </a:solidFill>
              </a:rPr>
              <a:t>CAURD: Business Licensees </a:t>
            </a:r>
          </a:p>
        </p:txBody>
      </p:sp>
      <p:sp>
        <p:nvSpPr>
          <p:cNvPr id="7" name="Content Placeholder 4">
            <a:extLst>
              <a:ext uri="{FF2B5EF4-FFF2-40B4-BE49-F238E27FC236}">
                <a16:creationId xmlns:a16="http://schemas.microsoft.com/office/drawing/2014/main" id="{9634A4D7-D059-4416-811D-8752FCF57BA8}"/>
              </a:ext>
            </a:extLst>
          </p:cNvPr>
          <p:cNvSpPr txBox="1">
            <a:spLocks/>
          </p:cNvSpPr>
          <p:nvPr/>
        </p:nvSpPr>
        <p:spPr>
          <a:xfrm>
            <a:off x="4739643" y="1062680"/>
            <a:ext cx="4000500" cy="3326439"/>
          </a:xfrm>
          <a:prstGeom prst="rect">
            <a:avLst/>
          </a:prstGeom>
          <a:solidFill>
            <a:srgbClr val="007681"/>
          </a:solid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Queens (4)</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Gabby’s Green LLC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CGG Enterprises Inc.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Suzanne M. </a:t>
            </a:r>
            <a:r>
              <a:rPr kumimoji="0" lang="en-US"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Furboter</a:t>
            </a: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Anthony </a:t>
            </a:r>
            <a:r>
              <a:rPr kumimoji="0" lang="en-US"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Crapanzano</a:t>
            </a: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Content Placeholder 4">
            <a:extLst>
              <a:ext uri="{FF2B5EF4-FFF2-40B4-BE49-F238E27FC236}">
                <a16:creationId xmlns:a16="http://schemas.microsoft.com/office/drawing/2014/main" id="{D0F72212-C419-46E0-9C1D-328169EF738A}"/>
              </a:ext>
            </a:extLst>
          </p:cNvPr>
          <p:cNvSpPr txBox="1">
            <a:spLocks/>
          </p:cNvSpPr>
          <p:nvPr/>
        </p:nvSpPr>
        <p:spPr>
          <a:xfrm>
            <a:off x="259079" y="1062680"/>
            <a:ext cx="4000500" cy="3326440"/>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Bronx (3)</a:t>
            </a: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Nube</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NYC LLC</a:t>
            </a: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Carl M. Anderson III</a:t>
            </a: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Royal Leaf NY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0826AB5-3A7B-4317-996D-23F6A7C24F53}"/>
              </a:ext>
            </a:extLst>
          </p:cNvPr>
          <p:cNvSpPr txBox="1"/>
          <p:nvPr/>
        </p:nvSpPr>
        <p:spPr>
          <a:xfrm>
            <a:off x="4739643" y="1062680"/>
            <a:ext cx="4000500" cy="514660"/>
          </a:xfrm>
          <a:prstGeom prst="rect">
            <a:avLst/>
          </a:prstGeom>
          <a:noFill/>
          <a:ln w="38100">
            <a:solidFill>
              <a:srgbClr val="FFFF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1968AE52-658B-4D94-8159-A55327324413}"/>
              </a:ext>
            </a:extLst>
          </p:cNvPr>
          <p:cNvSpPr txBox="1"/>
          <p:nvPr/>
        </p:nvSpPr>
        <p:spPr>
          <a:xfrm>
            <a:off x="259079" y="1062680"/>
            <a:ext cx="4000500" cy="514660"/>
          </a:xfrm>
          <a:prstGeom prst="rect">
            <a:avLst/>
          </a:prstGeom>
          <a:noFill/>
          <a:ln w="38100">
            <a:solidFill>
              <a:srgbClr val="00768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62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a:solidFill>
                  <a:srgbClr val="002D73"/>
                </a:solidFill>
              </a:rPr>
              <a:t>CAURD: Business Licensees </a:t>
            </a:r>
          </a:p>
        </p:txBody>
      </p:sp>
      <p:sp>
        <p:nvSpPr>
          <p:cNvPr id="7" name="Content Placeholder 4">
            <a:extLst>
              <a:ext uri="{FF2B5EF4-FFF2-40B4-BE49-F238E27FC236}">
                <a16:creationId xmlns:a16="http://schemas.microsoft.com/office/drawing/2014/main" id="{9634A4D7-D059-4416-811D-8752FCF57BA8}"/>
              </a:ext>
            </a:extLst>
          </p:cNvPr>
          <p:cNvSpPr txBox="1">
            <a:spLocks/>
          </p:cNvSpPr>
          <p:nvPr/>
        </p:nvSpPr>
        <p:spPr>
          <a:xfrm>
            <a:off x="4739643" y="1062680"/>
            <a:ext cx="4000500" cy="3326439"/>
          </a:xfrm>
          <a:prstGeom prst="rect">
            <a:avLst/>
          </a:prstGeom>
          <a:solidFill>
            <a:srgbClr val="007681"/>
          </a:solid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Staten Island (2)</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Eastern Holdings 88 LLC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SAMJNY Holdings LLC</a:t>
            </a:r>
          </a:p>
        </p:txBody>
      </p:sp>
      <p:sp>
        <p:nvSpPr>
          <p:cNvPr id="11" name="Content Placeholder 4">
            <a:extLst>
              <a:ext uri="{FF2B5EF4-FFF2-40B4-BE49-F238E27FC236}">
                <a16:creationId xmlns:a16="http://schemas.microsoft.com/office/drawing/2014/main" id="{D0F72212-C419-46E0-9C1D-328169EF738A}"/>
              </a:ext>
            </a:extLst>
          </p:cNvPr>
          <p:cNvSpPr txBox="1">
            <a:spLocks/>
          </p:cNvSpPr>
          <p:nvPr/>
        </p:nvSpPr>
        <p:spPr>
          <a:xfrm>
            <a:off x="259079" y="1062680"/>
            <a:ext cx="4000500" cy="3326440"/>
          </a:xfrm>
          <a:prstGeom prst="rect">
            <a:avLst/>
          </a:prstGeom>
          <a:noFill/>
          <a:ln w="57150">
            <a:solidFill>
              <a:srgbClr val="00768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Manhattan (4)</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Smacked LLC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Gabriel Marin</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Planet 51 LLC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Florisun</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LLC</a:t>
            </a:r>
          </a:p>
        </p:txBody>
      </p:sp>
      <p:sp>
        <p:nvSpPr>
          <p:cNvPr id="3" name="TextBox 2">
            <a:extLst>
              <a:ext uri="{FF2B5EF4-FFF2-40B4-BE49-F238E27FC236}">
                <a16:creationId xmlns:a16="http://schemas.microsoft.com/office/drawing/2014/main" id="{00826AB5-3A7B-4317-996D-23F6A7C24F53}"/>
              </a:ext>
            </a:extLst>
          </p:cNvPr>
          <p:cNvSpPr txBox="1"/>
          <p:nvPr/>
        </p:nvSpPr>
        <p:spPr>
          <a:xfrm>
            <a:off x="4739643" y="1066180"/>
            <a:ext cx="4000500" cy="514660"/>
          </a:xfrm>
          <a:prstGeom prst="rect">
            <a:avLst/>
          </a:prstGeom>
          <a:noFill/>
          <a:ln w="38100">
            <a:solidFill>
              <a:srgbClr val="FFFF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1968AE52-658B-4D94-8159-A55327324413}"/>
              </a:ext>
            </a:extLst>
          </p:cNvPr>
          <p:cNvSpPr txBox="1"/>
          <p:nvPr/>
        </p:nvSpPr>
        <p:spPr>
          <a:xfrm>
            <a:off x="259079" y="1066180"/>
            <a:ext cx="4000500" cy="514660"/>
          </a:xfrm>
          <a:prstGeom prst="rect">
            <a:avLst/>
          </a:prstGeom>
          <a:noFill/>
          <a:ln w="38100">
            <a:solidFill>
              <a:srgbClr val="00768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01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BD611-2CF8-4881-AFCF-935ABB0B4C3E}"/>
              </a:ext>
            </a:extLst>
          </p:cNvPr>
          <p:cNvSpPr txBox="1"/>
          <p:nvPr/>
        </p:nvSpPr>
        <p:spPr>
          <a:xfrm>
            <a:off x="245889" y="2571750"/>
            <a:ext cx="4326111" cy="569387"/>
          </a:xfrm>
          <a:prstGeom prst="rect">
            <a:avLst/>
          </a:prstGeom>
          <a:noFill/>
        </p:spPr>
        <p:txBody>
          <a:bodyPr wrap="square" rtlCol="0">
            <a:spAutoFit/>
          </a:bodyPr>
          <a:lstStyle/>
          <a:p>
            <a:r>
              <a:rPr lang="en-US" sz="3100" b="1" dirty="0">
                <a:solidFill>
                  <a:schemeClr val="bg1"/>
                </a:solidFill>
                <a:latin typeface="Arial" panose="020B0604020202020204" pitchFamily="34" charset="0"/>
                <a:cs typeface="Arial" panose="020B0604020202020204" pitchFamily="34" charset="0"/>
              </a:rPr>
              <a:t>How We Got Here…</a:t>
            </a:r>
          </a:p>
        </p:txBody>
      </p:sp>
    </p:spTree>
    <p:extLst>
      <p:ext uri="{BB962C8B-B14F-4D97-AF65-F5344CB8AC3E}">
        <p14:creationId xmlns:p14="http://schemas.microsoft.com/office/powerpoint/2010/main" val="3086880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1C25-D6BB-CDB4-A037-7FE41F8D5D08}"/>
              </a:ext>
            </a:extLst>
          </p:cNvPr>
          <p:cNvSpPr>
            <a:spLocks noGrp="1"/>
          </p:cNvSpPr>
          <p:nvPr>
            <p:ph type="title"/>
          </p:nvPr>
        </p:nvSpPr>
        <p:spPr>
          <a:xfrm>
            <a:off x="457200" y="345447"/>
            <a:ext cx="8229600" cy="857250"/>
          </a:xfrm>
        </p:spPr>
        <p:txBody>
          <a:bodyPr>
            <a:normAutofit/>
          </a:bodyPr>
          <a:lstStyle/>
          <a:p>
            <a:r>
              <a:rPr lang="en-US" sz="2400" b="1">
                <a:solidFill>
                  <a:srgbClr val="002D73"/>
                </a:solidFill>
                <a:latin typeface="Arial"/>
                <a:cs typeface="Arial"/>
              </a:rPr>
              <a:t>CAURD Delivery Authorization </a:t>
            </a:r>
            <a:br>
              <a:rPr lang="en-US" sz="2400" b="1">
                <a:solidFill>
                  <a:srgbClr val="002D73"/>
                </a:solidFill>
                <a:latin typeface="Arial"/>
                <a:cs typeface="Arial"/>
              </a:rPr>
            </a:br>
            <a:r>
              <a:rPr lang="en-US" sz="2000" b="1">
                <a:latin typeface="Arial"/>
                <a:cs typeface="Arial"/>
              </a:rPr>
              <a:t>Jumpstarting Adult-Use Market Sales</a:t>
            </a:r>
            <a:endParaRPr lang="en-US" sz="2400" b="1">
              <a:latin typeface="Arial"/>
              <a:cs typeface="Arial"/>
            </a:endParaRPr>
          </a:p>
        </p:txBody>
      </p:sp>
      <p:sp>
        <p:nvSpPr>
          <p:cNvPr id="3" name="Content Placeholder 2">
            <a:extLst>
              <a:ext uri="{FF2B5EF4-FFF2-40B4-BE49-F238E27FC236}">
                <a16:creationId xmlns:a16="http://schemas.microsoft.com/office/drawing/2014/main" id="{A1E45F68-82BB-344D-F1A9-529B99E05320}"/>
              </a:ext>
            </a:extLst>
          </p:cNvPr>
          <p:cNvSpPr>
            <a:spLocks noGrp="1"/>
          </p:cNvSpPr>
          <p:nvPr>
            <p:ph idx="1"/>
          </p:nvPr>
        </p:nvSpPr>
        <p:spPr>
          <a:xfrm>
            <a:off x="344214" y="1202697"/>
            <a:ext cx="8455572" cy="3540753"/>
          </a:xfrm>
        </p:spPr>
        <p:txBody>
          <a:bodyPr vert="horz" lIns="91440" tIns="45720" rIns="91440" bIns="45720" rtlCol="0" anchor="t">
            <a:normAutofit/>
          </a:bodyPr>
          <a:lstStyle/>
          <a:p>
            <a:pPr>
              <a:spcBef>
                <a:spcPts val="0"/>
              </a:spcBef>
              <a:spcAft>
                <a:spcPts val="1200"/>
              </a:spcAft>
            </a:pPr>
            <a:r>
              <a:rPr lang="en-US" sz="1800">
                <a:latin typeface="Arial"/>
                <a:cs typeface="Arial"/>
              </a:rPr>
              <a:t>CAURD licensees are allowed to deliver cannabis products to customers under their retail dispensary authorizations.</a:t>
            </a:r>
          </a:p>
          <a:p>
            <a:pPr>
              <a:spcBef>
                <a:spcPts val="0"/>
              </a:spcBef>
              <a:spcAft>
                <a:spcPts val="1200"/>
              </a:spcAft>
            </a:pPr>
            <a:r>
              <a:rPr lang="en-US" sz="1800">
                <a:latin typeface="Arial"/>
                <a:cs typeface="Arial"/>
              </a:rPr>
              <a:t>Until matched with a DASNY location, the Office will allow CAURD licensees to fulfill delivery orders from a location obtained by the licensee that has been approved by the Office.</a:t>
            </a:r>
          </a:p>
          <a:p>
            <a:pPr>
              <a:spcBef>
                <a:spcPts val="0"/>
              </a:spcBef>
              <a:spcAft>
                <a:spcPts val="1200"/>
              </a:spcAft>
            </a:pPr>
            <a:r>
              <a:rPr lang="en-US" sz="1800">
                <a:latin typeface="Arial"/>
                <a:cs typeface="Arial"/>
              </a:rPr>
              <a:t>Licensees are still subject to applicable rules in retail guidance and CAURD True Party of Interest (TPI) guidance.</a:t>
            </a:r>
          </a:p>
          <a:p>
            <a:pPr>
              <a:spcBef>
                <a:spcPts val="0"/>
              </a:spcBef>
              <a:spcAft>
                <a:spcPts val="1200"/>
              </a:spcAft>
            </a:pPr>
            <a:r>
              <a:rPr lang="en-US" sz="1800">
                <a:latin typeface="Arial"/>
                <a:cs typeface="Arial"/>
              </a:rPr>
              <a:t>The Office will be providing additional guidance specific to CAURD delivery soon.</a:t>
            </a:r>
          </a:p>
          <a:p>
            <a:pPr>
              <a:spcBef>
                <a:spcPts val="0"/>
              </a:spcBef>
              <a:spcAft>
                <a:spcPts val="1200"/>
              </a:spcAft>
            </a:pPr>
            <a:r>
              <a:rPr lang="en-US" sz="1800">
                <a:latin typeface="Arial"/>
                <a:cs typeface="Arial"/>
              </a:rPr>
              <a:t>Delivery authorization will jumpstart AU retail sales in NYS.</a:t>
            </a:r>
          </a:p>
        </p:txBody>
      </p:sp>
    </p:spTree>
    <p:extLst>
      <p:ext uri="{BB962C8B-B14F-4D97-AF65-F5344CB8AC3E}">
        <p14:creationId xmlns:p14="http://schemas.microsoft.com/office/powerpoint/2010/main" val="235855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8752B-B954-4380-8049-7CC99FFDEE77}"/>
              </a:ext>
            </a:extLst>
          </p:cNvPr>
          <p:cNvSpPr txBox="1"/>
          <p:nvPr/>
        </p:nvSpPr>
        <p:spPr>
          <a:xfrm>
            <a:off x="245889" y="2130206"/>
            <a:ext cx="4326111"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Adult-Use Regulations</a:t>
            </a:r>
          </a:p>
        </p:txBody>
      </p:sp>
      <p:sp>
        <p:nvSpPr>
          <p:cNvPr id="4" name="TextBox 3">
            <a:extLst>
              <a:ext uri="{FF2B5EF4-FFF2-40B4-BE49-F238E27FC236}">
                <a16:creationId xmlns:a16="http://schemas.microsoft.com/office/drawing/2014/main" id="{6B8CE0C6-93C9-4F15-AC35-33ACC0C50909}"/>
              </a:ext>
            </a:extLst>
          </p:cNvPr>
          <p:cNvSpPr txBox="1"/>
          <p:nvPr/>
        </p:nvSpPr>
        <p:spPr>
          <a:xfrm>
            <a:off x="2286000" y="2385419"/>
            <a:ext cx="4572000" cy="369332"/>
          </a:xfrm>
          <a:prstGeom prst="rect">
            <a:avLst/>
          </a:prstGeom>
          <a:noFill/>
        </p:spPr>
        <p:txBody>
          <a:bodyPr wrap="square">
            <a:spAutoFit/>
          </a:bodyPr>
          <a:lstStyle/>
          <a:p>
            <a:r>
              <a:rPr lang="en-US" dirty="0"/>
              <a:t> </a:t>
            </a:r>
          </a:p>
        </p:txBody>
      </p:sp>
      <p:sp>
        <p:nvSpPr>
          <p:cNvPr id="8" name="TextBox 7">
            <a:extLst>
              <a:ext uri="{FF2B5EF4-FFF2-40B4-BE49-F238E27FC236}">
                <a16:creationId xmlns:a16="http://schemas.microsoft.com/office/drawing/2014/main" id="{904C21DE-19F9-4D71-89D2-88D00D69482B}"/>
              </a:ext>
            </a:extLst>
          </p:cNvPr>
          <p:cNvSpPr txBox="1"/>
          <p:nvPr/>
        </p:nvSpPr>
        <p:spPr>
          <a:xfrm>
            <a:off x="2286000" y="2385419"/>
            <a:ext cx="457200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89447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198" y="340870"/>
            <a:ext cx="8229600" cy="693738"/>
          </a:xfrm>
        </p:spPr>
        <p:txBody>
          <a:bodyPr>
            <a:normAutofit fontScale="90000"/>
          </a:bodyPr>
          <a:lstStyle/>
          <a:p>
            <a:r>
              <a:rPr lang="en-US" sz="2400" b="1">
                <a:solidFill>
                  <a:srgbClr val="002D73"/>
                </a:solidFill>
                <a:latin typeface="Arial"/>
                <a:cs typeface="Arial"/>
              </a:rPr>
              <a:t>Proposed Adult-Use Cannabis Regulation Package</a:t>
            </a:r>
            <a:br>
              <a:rPr lang="en-US" sz="2400" b="1">
                <a:solidFill>
                  <a:srgbClr val="002D73"/>
                </a:solidFill>
                <a:latin typeface="Arial"/>
                <a:cs typeface="Arial"/>
              </a:rPr>
            </a:br>
            <a:r>
              <a:rPr lang="en-US" sz="2000" b="1">
                <a:latin typeface="Arial"/>
                <a:cs typeface="Arial"/>
              </a:rPr>
              <a:t>Comprehensive Regulations to Build the Industry</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184898" y="1251417"/>
            <a:ext cx="7354551" cy="3743324"/>
          </a:xfrm>
        </p:spPr>
        <p:txBody>
          <a:bodyPr>
            <a:noAutofit/>
          </a:bodyPr>
          <a:lstStyle/>
          <a:p>
            <a:pPr marL="0" indent="0">
              <a:spcBef>
                <a:spcPts val="0"/>
              </a:spcBef>
              <a:spcAft>
                <a:spcPts val="1200"/>
              </a:spcAft>
              <a:buNone/>
            </a:pPr>
            <a:r>
              <a:rPr lang="en-US" sz="1200"/>
              <a:t>This comprehensive package of adult-use regulations will, once finalized, create the application process for New York State’s cannabis businesses and set rules related to their ownership and operations. </a:t>
            </a:r>
          </a:p>
          <a:p>
            <a:pPr marL="0" indent="0">
              <a:spcBef>
                <a:spcPts val="0"/>
              </a:spcBef>
              <a:spcAft>
                <a:spcPts val="1200"/>
              </a:spcAft>
              <a:buNone/>
            </a:pPr>
            <a:r>
              <a:rPr lang="en-US" sz="1200"/>
              <a:t>The package consists of multiple Parts which, in concert, build an equitable and strong cannabis industry. The proposed regulations:</a:t>
            </a:r>
          </a:p>
          <a:p>
            <a:pPr>
              <a:spcBef>
                <a:spcPts val="0"/>
              </a:spcBef>
              <a:spcAft>
                <a:spcPts val="1200"/>
              </a:spcAft>
            </a:pPr>
            <a:r>
              <a:rPr lang="en-US" sz="1200" b="1"/>
              <a:t>Create an application process </a:t>
            </a:r>
            <a:r>
              <a:rPr lang="en-US" sz="1200"/>
              <a:t>to award a diverse range of nursery, cultivator, microbusiness, cooperative, processor, distributor, and retail dispensary licenses through an application process which allows for notification to municipal governments; </a:t>
            </a:r>
            <a:endParaRPr lang="en-US" sz="1200" b="1"/>
          </a:p>
          <a:p>
            <a:pPr>
              <a:spcBef>
                <a:spcPts val="0"/>
              </a:spcBef>
              <a:spcAft>
                <a:spcPts val="1200"/>
              </a:spcAft>
            </a:pPr>
            <a:r>
              <a:rPr lang="en-US" sz="1200" b="1"/>
              <a:t>Maximize consumer choice </a:t>
            </a:r>
            <a:r>
              <a:rPr lang="en-US" sz="1200"/>
              <a:t>and </a:t>
            </a:r>
            <a:r>
              <a:rPr lang="en-US" sz="1200" b="1"/>
              <a:t>prioritize small businesses </a:t>
            </a:r>
            <a:r>
              <a:rPr lang="en-US" sz="1200"/>
              <a:t>by creating the tiered market structure outlined in the Cannabis Law;</a:t>
            </a:r>
          </a:p>
          <a:p>
            <a:pPr>
              <a:spcBef>
                <a:spcPts val="0"/>
              </a:spcBef>
              <a:spcAft>
                <a:spcPts val="1200"/>
              </a:spcAft>
            </a:pPr>
            <a:r>
              <a:rPr lang="en-US" sz="1200"/>
              <a:t>Open the door for a class of </a:t>
            </a:r>
            <a:r>
              <a:rPr lang="en-US" sz="1200" b="1"/>
              <a:t>social equity licensees</a:t>
            </a:r>
            <a:r>
              <a:rPr lang="en-US" sz="1200"/>
              <a:t> to build wealth and strengthen their communities; and</a:t>
            </a:r>
          </a:p>
          <a:p>
            <a:pPr>
              <a:spcBef>
                <a:spcPts val="0"/>
              </a:spcBef>
              <a:spcAft>
                <a:spcPts val="1200"/>
              </a:spcAft>
            </a:pPr>
            <a:r>
              <a:rPr lang="en-US" sz="1200"/>
              <a:t>Ensure cannabis businesses </a:t>
            </a:r>
            <a:r>
              <a:rPr lang="en-US" sz="1200" b="1"/>
              <a:t>protect public health and safety </a:t>
            </a:r>
            <a:r>
              <a:rPr lang="en-US" sz="1200"/>
              <a:t>and operate in a way that </a:t>
            </a:r>
            <a:r>
              <a:rPr lang="en-US" sz="1200" b="1"/>
              <a:t>minimizes their environmental impact</a:t>
            </a:r>
            <a:r>
              <a:rPr lang="en-US" sz="1200"/>
              <a:t>.</a:t>
            </a:r>
          </a:p>
        </p:txBody>
      </p:sp>
      <p:pic>
        <p:nvPicPr>
          <p:cNvPr id="4" name="Picture 3">
            <a:extLst>
              <a:ext uri="{FF2B5EF4-FFF2-40B4-BE49-F238E27FC236}">
                <a16:creationId xmlns:a16="http://schemas.microsoft.com/office/drawing/2014/main" id="{1DF224B6-91BA-44BB-96A3-697C39EF0431}"/>
              </a:ext>
            </a:extLst>
          </p:cNvPr>
          <p:cNvPicPr>
            <a:picLocks noChangeAspect="1"/>
          </p:cNvPicPr>
          <p:nvPr/>
        </p:nvPicPr>
        <p:blipFill>
          <a:blip r:embed="rId3"/>
          <a:stretch>
            <a:fillRect/>
          </a:stretch>
        </p:blipFill>
        <p:spPr>
          <a:xfrm>
            <a:off x="7670557" y="2306688"/>
            <a:ext cx="1102658" cy="1102658"/>
          </a:xfrm>
          <a:prstGeom prst="rect">
            <a:avLst/>
          </a:prstGeom>
        </p:spPr>
      </p:pic>
      <p:sp>
        <p:nvSpPr>
          <p:cNvPr id="7" name="TextBox 6">
            <a:extLst>
              <a:ext uri="{FF2B5EF4-FFF2-40B4-BE49-F238E27FC236}">
                <a16:creationId xmlns:a16="http://schemas.microsoft.com/office/drawing/2014/main" id="{23C0AC2B-BB20-44F1-809B-F0B5C08EF5DB}"/>
              </a:ext>
            </a:extLst>
          </p:cNvPr>
          <p:cNvSpPr txBox="1"/>
          <p:nvPr/>
        </p:nvSpPr>
        <p:spPr>
          <a:xfrm>
            <a:off x="7539449" y="1378746"/>
            <a:ext cx="1364875" cy="830997"/>
          </a:xfrm>
          <a:prstGeom prst="rect">
            <a:avLst/>
          </a:prstGeom>
          <a:noFill/>
        </p:spPr>
        <p:txBody>
          <a:bodyPr wrap="square" rtlCol="0">
            <a:spAutoFit/>
          </a:bodyPr>
          <a:lstStyle/>
          <a:p>
            <a:pPr algn="ctr"/>
            <a:r>
              <a:rPr lang="en-US" sz="1200" b="1">
                <a:solidFill>
                  <a:srgbClr val="007681"/>
                </a:solidFill>
                <a:latin typeface="Arial" panose="020B0604020202020204" pitchFamily="34" charset="0"/>
                <a:cs typeface="Arial" panose="020B0604020202020204" pitchFamily="34" charset="0"/>
              </a:rPr>
              <a:t>Scan for a direct link to the proposed  regulations: </a:t>
            </a:r>
          </a:p>
        </p:txBody>
      </p:sp>
    </p:spTree>
    <p:extLst>
      <p:ext uri="{BB962C8B-B14F-4D97-AF65-F5344CB8AC3E}">
        <p14:creationId xmlns:p14="http://schemas.microsoft.com/office/powerpoint/2010/main" val="379345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71"/>
            <a:ext cx="9144000" cy="583267"/>
          </a:xfrm>
        </p:spPr>
        <p:txBody>
          <a:bodyPr>
            <a:noAutofit/>
          </a:bodyPr>
          <a:lstStyle/>
          <a:p>
            <a:r>
              <a:rPr lang="en-US" sz="3200" b="1">
                <a:solidFill>
                  <a:srgbClr val="002D73"/>
                </a:solidFill>
              </a:rPr>
              <a:t>Includes Application Process for: </a:t>
            </a:r>
          </a:p>
        </p:txBody>
      </p:sp>
      <p:graphicFrame>
        <p:nvGraphicFramePr>
          <p:cNvPr id="5" name="Diagram 4">
            <a:extLst>
              <a:ext uri="{FF2B5EF4-FFF2-40B4-BE49-F238E27FC236}">
                <a16:creationId xmlns:a16="http://schemas.microsoft.com/office/drawing/2014/main" id="{8A4681CB-BFBA-4B11-9300-8E6290E49E1E}"/>
              </a:ext>
            </a:extLst>
          </p:cNvPr>
          <p:cNvGraphicFramePr/>
          <p:nvPr>
            <p:extLst>
              <p:ext uri="{D42A27DB-BD31-4B8C-83A1-F6EECF244321}">
                <p14:modId xmlns:p14="http://schemas.microsoft.com/office/powerpoint/2010/main" val="2890532866"/>
              </p:ext>
            </p:extLst>
          </p:nvPr>
        </p:nvGraphicFramePr>
        <p:xfrm>
          <a:off x="117008" y="937438"/>
          <a:ext cx="8909986" cy="402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66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84969"/>
            <a:ext cx="8229600" cy="693738"/>
          </a:xfrm>
        </p:spPr>
        <p:txBody>
          <a:bodyPr>
            <a:normAutofit fontScale="90000"/>
          </a:bodyPr>
          <a:lstStyle/>
          <a:p>
            <a:r>
              <a:rPr lang="en-US" sz="2400" b="1">
                <a:solidFill>
                  <a:srgbClr val="002D73"/>
                </a:solidFill>
                <a:latin typeface="Arial"/>
                <a:cs typeface="Arial"/>
              </a:rPr>
              <a:t>Proposed Adult-Use Cannabis Regulations</a:t>
            </a:r>
            <a:br>
              <a:rPr lang="en-US" sz="2400" b="1">
                <a:solidFill>
                  <a:srgbClr val="002D73"/>
                </a:solidFill>
                <a:latin typeface="Arial"/>
                <a:cs typeface="Arial"/>
              </a:rPr>
            </a:br>
            <a:r>
              <a:rPr lang="en-US" sz="1800" b="1">
                <a:latin typeface="Arial"/>
                <a:cs typeface="Arial"/>
              </a:rPr>
              <a:t>Municipal Provisions</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1078707"/>
            <a:ext cx="8229600" cy="3743324"/>
          </a:xfrm>
        </p:spPr>
        <p:txBody>
          <a:bodyPr vert="horz" lIns="91440" tIns="45720" rIns="91440" bIns="45720" rtlCol="0" anchor="t">
            <a:normAutofit lnSpcReduction="10000"/>
          </a:bodyPr>
          <a:lstStyle/>
          <a:p>
            <a:pPr marL="0" indent="0">
              <a:spcBef>
                <a:spcPts val="0"/>
              </a:spcBef>
              <a:spcAft>
                <a:spcPts val="1200"/>
              </a:spcAft>
              <a:buNone/>
            </a:pPr>
            <a:r>
              <a:rPr lang="en-US" sz="1400">
                <a:latin typeface="Arial"/>
                <a:cs typeface="Arial"/>
              </a:rPr>
              <a:t>The proposed regulations outline how municipal governments can regulate the time, place and manner of cannabis licensees in accordance with the Cannabis Law.  Municipalities can set rules related to cannabis business operations, hours of operation, zoning, and distance from certain special use areas, as long as those rules are not unreasonably impractical. </a:t>
            </a:r>
            <a:endParaRPr lang="en-US" sz="1400"/>
          </a:p>
          <a:p>
            <a:pPr marL="0" indent="0">
              <a:spcBef>
                <a:spcPts val="0"/>
              </a:spcBef>
              <a:spcAft>
                <a:spcPts val="1200"/>
              </a:spcAft>
              <a:buNone/>
            </a:pPr>
            <a:r>
              <a:rPr lang="en-US" sz="1400"/>
              <a:t>The proposed regulations:</a:t>
            </a:r>
          </a:p>
          <a:p>
            <a:pPr>
              <a:spcBef>
                <a:spcPts val="0"/>
              </a:spcBef>
              <a:spcAft>
                <a:spcPts val="1200"/>
              </a:spcAft>
            </a:pPr>
            <a:r>
              <a:rPr lang="en-US" sz="1400" b="1">
                <a:latin typeface="Arial"/>
                <a:cs typeface="Arial"/>
              </a:rPr>
              <a:t>Prohibit municipalities from imposing special fees </a:t>
            </a:r>
            <a:r>
              <a:rPr lang="en-US" sz="1400">
                <a:latin typeface="Arial"/>
                <a:cs typeface="Arial"/>
              </a:rPr>
              <a:t>on cannabis businesses;</a:t>
            </a:r>
            <a:endParaRPr lang="en-US" sz="1400"/>
          </a:p>
          <a:p>
            <a:pPr>
              <a:spcBef>
                <a:spcPts val="0"/>
              </a:spcBef>
              <a:spcAft>
                <a:spcPts val="1200"/>
              </a:spcAft>
            </a:pPr>
            <a:r>
              <a:rPr lang="en-US" sz="1400">
                <a:latin typeface="Arial"/>
                <a:cs typeface="Arial"/>
              </a:rPr>
              <a:t>Allow municipalities to choose to </a:t>
            </a:r>
            <a:r>
              <a:rPr lang="en-US" sz="1400" b="1">
                <a:latin typeface="Arial"/>
                <a:cs typeface="Arial"/>
              </a:rPr>
              <a:t>prevent retail dispensaries and on-site consumption licensees from operating late at night</a:t>
            </a:r>
            <a:r>
              <a:rPr lang="en-US" sz="1400">
                <a:latin typeface="Arial"/>
                <a:cs typeface="Arial"/>
              </a:rPr>
              <a:t> and from operating more than 70 hours per week; and </a:t>
            </a:r>
            <a:endParaRPr lang="en-US" sz="1400" i="1"/>
          </a:p>
          <a:p>
            <a:pPr>
              <a:spcBef>
                <a:spcPts val="0"/>
              </a:spcBef>
              <a:spcAft>
                <a:spcPts val="1200"/>
              </a:spcAft>
            </a:pPr>
            <a:r>
              <a:rPr lang="en-US" sz="1400">
                <a:latin typeface="Arial"/>
                <a:cs typeface="Arial"/>
              </a:rPr>
              <a:t>Outline a process for retail dispensary and on-site consumption applicants </a:t>
            </a:r>
            <a:r>
              <a:rPr lang="en-US" sz="1400" b="1">
                <a:latin typeface="Arial"/>
                <a:cs typeface="Arial"/>
              </a:rPr>
              <a:t>to notify a municipality of their intent to operate a cannabis license </a:t>
            </a:r>
            <a:r>
              <a:rPr lang="en-US" sz="1400">
                <a:latin typeface="Arial"/>
                <a:cs typeface="Arial"/>
              </a:rPr>
              <a:t>in the municipality's jurisdiction. A municipality can submit an opinion which will be considered by the Board on whether to grant or deny an application.</a:t>
            </a:r>
          </a:p>
          <a:p>
            <a:pPr>
              <a:spcBef>
                <a:spcPts val="0"/>
              </a:spcBef>
              <a:spcAft>
                <a:spcPts val="1200"/>
              </a:spcAft>
            </a:pPr>
            <a:r>
              <a:rPr lang="en-US" sz="1400">
                <a:latin typeface="Arial"/>
                <a:cs typeface="Arial"/>
              </a:rPr>
              <a:t>Mirror the SLA regulations for many distance and measurement provisions between special use areas.</a:t>
            </a:r>
          </a:p>
          <a:p>
            <a:endParaRPr lang="en-US" sz="1600" b="1">
              <a:latin typeface="Arial"/>
              <a:cs typeface="Arial"/>
            </a:endParaRPr>
          </a:p>
        </p:txBody>
      </p:sp>
    </p:spTree>
    <p:extLst>
      <p:ext uri="{BB962C8B-B14F-4D97-AF65-F5344CB8AC3E}">
        <p14:creationId xmlns:p14="http://schemas.microsoft.com/office/powerpoint/2010/main" val="67522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49251"/>
            <a:ext cx="8229600" cy="693738"/>
          </a:xfrm>
        </p:spPr>
        <p:txBody>
          <a:bodyPr>
            <a:normAutofit fontScale="90000"/>
          </a:bodyPr>
          <a:lstStyle/>
          <a:p>
            <a:r>
              <a:rPr lang="en-US" sz="2400" b="1">
                <a:solidFill>
                  <a:srgbClr val="002D73"/>
                </a:solidFill>
                <a:latin typeface="Arial"/>
                <a:cs typeface="Arial"/>
              </a:rPr>
              <a:t>Proposed Adult-Use Cannabis Regulations</a:t>
            </a:r>
            <a:br>
              <a:rPr lang="en-US" sz="2400" b="1">
                <a:solidFill>
                  <a:srgbClr val="002D73"/>
                </a:solidFill>
                <a:latin typeface="Arial"/>
                <a:cs typeface="Arial"/>
              </a:rPr>
            </a:br>
            <a:r>
              <a:rPr lang="en-US" sz="2000" b="1">
                <a:latin typeface="Arial"/>
                <a:cs typeface="Arial"/>
              </a:rPr>
              <a:t>Social and Economic Equity </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1053412"/>
            <a:ext cx="8229600" cy="1177741"/>
          </a:xfrm>
        </p:spPr>
        <p:txBody>
          <a:bodyPr vert="horz" lIns="91440" tIns="45720" rIns="91440" bIns="45720" rtlCol="0" anchor="t">
            <a:normAutofit/>
          </a:bodyPr>
          <a:lstStyle/>
          <a:p>
            <a:pPr marL="0" indent="0">
              <a:buNone/>
            </a:pPr>
            <a:r>
              <a:rPr lang="en-US" sz="1600" b="1" i="1">
                <a:latin typeface="Arial"/>
                <a:cs typeface="Arial"/>
              </a:rPr>
              <a:t>All applicants</a:t>
            </a:r>
            <a:r>
              <a:rPr lang="en-US" sz="1600" b="1">
                <a:latin typeface="Arial"/>
                <a:cs typeface="Arial"/>
              </a:rPr>
              <a:t> </a:t>
            </a:r>
            <a:r>
              <a:rPr lang="en-US" sz="1600">
                <a:latin typeface="Arial"/>
                <a:cs typeface="Arial"/>
              </a:rPr>
              <a:t>must demonstrate a commitment to social and economic equity.</a:t>
            </a:r>
          </a:p>
          <a:p>
            <a:pPr marL="0" indent="0">
              <a:buNone/>
            </a:pPr>
            <a:endParaRPr lang="en-US" sz="1050"/>
          </a:p>
          <a:p>
            <a:pPr marL="0" indent="0">
              <a:buNone/>
            </a:pPr>
            <a:r>
              <a:rPr lang="en-US" sz="1600">
                <a:latin typeface="Arial"/>
                <a:cs typeface="Arial"/>
              </a:rPr>
              <a:t>Additionally, the proposed regulations invest in people most impacted by cannabis criminalization and, as is required by law, prioritize certain groups:</a:t>
            </a:r>
          </a:p>
        </p:txBody>
      </p:sp>
      <p:sp>
        <p:nvSpPr>
          <p:cNvPr id="5" name="TextBox 4">
            <a:extLst>
              <a:ext uri="{FF2B5EF4-FFF2-40B4-BE49-F238E27FC236}">
                <a16:creationId xmlns:a16="http://schemas.microsoft.com/office/drawing/2014/main" id="{68BACE0B-11D3-40E4-8F6D-6AE06AB260DF}"/>
              </a:ext>
            </a:extLst>
          </p:cNvPr>
          <p:cNvSpPr txBox="1"/>
          <p:nvPr/>
        </p:nvSpPr>
        <p:spPr>
          <a:xfrm>
            <a:off x="457200" y="3209584"/>
            <a:ext cx="838200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The proposed regulations create an equitable cannabis industry by: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Giving the most priority to individuals who have been convicted of a marihuana-related offense </a:t>
            </a:r>
            <a:r>
              <a:rPr kumimoji="0" lang="en-US" sz="1600" b="0" i="0" u="sng" strike="noStrike" kern="1200" cap="none" spc="0" normalizeH="0" baseline="0" noProof="0">
                <a:ln>
                  <a:noFill/>
                </a:ln>
                <a:solidFill>
                  <a:prstClr val="black"/>
                </a:solidFill>
                <a:effectLst/>
                <a:uLnTx/>
                <a:uFillTx/>
                <a:latin typeface="Arial"/>
                <a:ea typeface="+mn-ea"/>
                <a:cs typeface="Arial"/>
              </a:rPr>
              <a:t>and</a:t>
            </a:r>
            <a:r>
              <a:rPr kumimoji="0" lang="en-US" sz="1600" b="0" i="0" u="none" strike="noStrike" kern="1200" cap="none" spc="0" normalizeH="0" baseline="0" noProof="0">
                <a:ln>
                  <a:noFill/>
                </a:ln>
                <a:solidFill>
                  <a:prstClr val="black"/>
                </a:solidFill>
                <a:effectLst/>
                <a:uLnTx/>
                <a:uFillTx/>
                <a:latin typeface="Arial"/>
                <a:ea typeface="+mn-ea"/>
                <a:cs typeface="Arial"/>
              </a:rPr>
              <a:t> are from a CDI; and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Waiving, deferring, or reducing the application and license fee for social and economic equity applicants</a:t>
            </a:r>
          </a:p>
        </p:txBody>
      </p:sp>
      <p:sp>
        <p:nvSpPr>
          <p:cNvPr id="6" name="Content Placeholder 2">
            <a:extLst>
              <a:ext uri="{FF2B5EF4-FFF2-40B4-BE49-F238E27FC236}">
                <a16:creationId xmlns:a16="http://schemas.microsoft.com/office/drawing/2014/main" id="{58C5CDCF-2743-4A01-9D82-E8CF3B204468}"/>
              </a:ext>
            </a:extLst>
          </p:cNvPr>
          <p:cNvSpPr txBox="1">
            <a:spLocks/>
          </p:cNvSpPr>
          <p:nvPr/>
        </p:nvSpPr>
        <p:spPr>
          <a:xfrm>
            <a:off x="457200" y="2241577"/>
            <a:ext cx="8229600" cy="968007"/>
          </a:xfrm>
          <a:prstGeom prst="rect">
            <a:avLst/>
          </a:prstGeom>
        </p:spPr>
        <p:txBody>
          <a:bodyPr vert="horz" lIns="91440" tIns="45720" rIns="91440" bIns="45720" numCol="2"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Individuals from a community disproportionately impacted by the enforcement of cannabis prohibition (CDIs)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Minority-owned businesses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Women owned businesses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Distressed farmers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Service-Disabled Veteran owned business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02500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83667"/>
            <a:ext cx="9144000" cy="760015"/>
          </a:xfrm>
        </p:spPr>
        <p:txBody>
          <a:bodyPr>
            <a:noAutofit/>
          </a:bodyPr>
          <a:lstStyle/>
          <a:p>
            <a:r>
              <a:rPr lang="en-US" sz="3200" b="1">
                <a:solidFill>
                  <a:srgbClr val="002D73"/>
                </a:solidFill>
              </a:rPr>
              <a:t>New York Prohibits Vertical Integration</a:t>
            </a:r>
          </a:p>
        </p:txBody>
      </p:sp>
      <p:sp>
        <p:nvSpPr>
          <p:cNvPr id="4" name="Content Placeholder 2">
            <a:extLst>
              <a:ext uri="{FF2B5EF4-FFF2-40B4-BE49-F238E27FC236}">
                <a16:creationId xmlns:a16="http://schemas.microsoft.com/office/drawing/2014/main" id="{3DE7549F-7E31-4301-B4E5-02AE3491E37A}"/>
              </a:ext>
            </a:extLst>
          </p:cNvPr>
          <p:cNvSpPr>
            <a:spLocks noGrp="1"/>
          </p:cNvSpPr>
          <p:nvPr>
            <p:ph idx="1"/>
          </p:nvPr>
        </p:nvSpPr>
        <p:spPr>
          <a:xfrm>
            <a:off x="4885622" y="1261980"/>
            <a:ext cx="3867633" cy="3304783"/>
          </a:xfrm>
        </p:spPr>
        <p:txBody>
          <a:bodyPr vert="horz" lIns="91440" tIns="45720" rIns="91440" bIns="45720" rtlCol="0" anchor="t">
            <a:noAutofit/>
          </a:bodyPr>
          <a:lstStyle/>
          <a:p>
            <a:pPr>
              <a:spcAft>
                <a:spcPts val="1200"/>
              </a:spcAf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Tiered market structure outlined in MRTA</a:t>
            </a:r>
          </a:p>
          <a:p>
            <a:pPr>
              <a:spcAft>
                <a:spcPts val="1200"/>
              </a:spcAf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Created different categories of cannabis licenses</a:t>
            </a:r>
          </a:p>
          <a:p>
            <a:pPr>
              <a:spcAft>
                <a:spcPts val="1200"/>
              </a:spcAft>
              <a:defRPr/>
            </a:pPr>
            <a:r>
              <a:rPr lang="en-US" sz="2000">
                <a:solidFill>
                  <a:prstClr val="black"/>
                </a:solidFill>
              </a:rPr>
              <a:t>Designed to create a more competitive industry that supports smaller businesses</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a:solidFill>
                <a:prstClr val="black"/>
              </a:solidFill>
            </a:endParaRPr>
          </a:p>
        </p:txBody>
      </p:sp>
      <p:graphicFrame>
        <p:nvGraphicFramePr>
          <p:cNvPr id="5" name="Diagram 4">
            <a:extLst>
              <a:ext uri="{FF2B5EF4-FFF2-40B4-BE49-F238E27FC236}">
                <a16:creationId xmlns:a16="http://schemas.microsoft.com/office/drawing/2014/main" id="{715C3FB7-8227-48F9-9CB3-4DABDF28E080}"/>
              </a:ext>
            </a:extLst>
          </p:cNvPr>
          <p:cNvGraphicFramePr/>
          <p:nvPr/>
        </p:nvGraphicFramePr>
        <p:xfrm>
          <a:off x="-902076" y="1291828"/>
          <a:ext cx="7031760" cy="3766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370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06388"/>
            <a:ext cx="8229600" cy="693738"/>
          </a:xfrm>
        </p:spPr>
        <p:txBody>
          <a:bodyPr>
            <a:normAutofit fontScale="90000"/>
          </a:bodyPr>
          <a:lstStyle/>
          <a:p>
            <a:r>
              <a:rPr lang="en-US" sz="2400" b="1">
                <a:solidFill>
                  <a:srgbClr val="002D73"/>
                </a:solidFill>
                <a:latin typeface="Arial"/>
                <a:cs typeface="Arial"/>
              </a:rPr>
              <a:t>Proposed Adult-Use Cannabis Regulations</a:t>
            </a:r>
            <a:br>
              <a:rPr lang="en-US" sz="2400" b="1">
                <a:solidFill>
                  <a:srgbClr val="002D73"/>
                </a:solidFill>
                <a:latin typeface="Arial"/>
                <a:cs typeface="Arial"/>
              </a:rPr>
            </a:br>
            <a:r>
              <a:rPr lang="en-US" sz="2000" b="1">
                <a:latin typeface="Arial"/>
                <a:cs typeface="Arial"/>
              </a:rPr>
              <a:t>Two-Tier Market</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950120"/>
            <a:ext cx="8229600" cy="3743324"/>
          </a:xfrm>
        </p:spPr>
        <p:txBody>
          <a:bodyPr>
            <a:normAutofit/>
          </a:bodyPr>
          <a:lstStyle/>
          <a:p>
            <a:pPr marL="0" indent="0">
              <a:spcBef>
                <a:spcPts val="0"/>
              </a:spcBef>
              <a:spcAft>
                <a:spcPts val="1200"/>
              </a:spcAft>
              <a:buNone/>
            </a:pPr>
            <a:r>
              <a:rPr lang="en-US" sz="1600">
                <a:latin typeface="Arial"/>
                <a:cs typeface="Arial"/>
              </a:rPr>
              <a:t>Like New York’s alcohol laws, the Cannabis Law creates a “two-tier” market. This prohibits vertical integration for most licensees. The Law does not allow someone to hold an interest in both a supplier (such as a cultivator) and a retailer (such as a dispensary).</a:t>
            </a:r>
          </a:p>
          <a:p>
            <a:pPr marL="0" indent="0">
              <a:spcBef>
                <a:spcPts val="0"/>
              </a:spcBef>
              <a:spcAft>
                <a:spcPts val="1200"/>
              </a:spcAft>
              <a:buNone/>
            </a:pPr>
            <a:r>
              <a:rPr lang="en-US" sz="1600" b="1">
                <a:latin typeface="Arial"/>
                <a:cs typeface="Arial"/>
              </a:rPr>
              <a:t>The proposed regulations reduce barriers to entry, prioritize small businesses, and create competition. </a:t>
            </a:r>
            <a:r>
              <a:rPr lang="en-US" sz="1600">
                <a:latin typeface="Arial"/>
                <a:cs typeface="Arial"/>
              </a:rPr>
              <a:t>They do this by creating the two-tier market that the Cannabis Law requires. The proposed regulations:</a:t>
            </a:r>
          </a:p>
          <a:p>
            <a:pPr>
              <a:spcBef>
                <a:spcPts val="0"/>
              </a:spcBef>
              <a:spcAft>
                <a:spcPts val="1200"/>
              </a:spcAft>
            </a:pPr>
            <a:r>
              <a:rPr lang="en-US" sz="1600">
                <a:latin typeface="Arial"/>
                <a:cs typeface="Arial"/>
              </a:rPr>
              <a:t>Prevent a person from holding an interest in both a supplier and a retailer;</a:t>
            </a:r>
          </a:p>
          <a:p>
            <a:pPr>
              <a:spcBef>
                <a:spcPts val="0"/>
              </a:spcBef>
              <a:spcAft>
                <a:spcPts val="1200"/>
              </a:spcAft>
            </a:pPr>
            <a:r>
              <a:rPr lang="en-US" sz="1600">
                <a:latin typeface="Arial"/>
                <a:cs typeface="Arial"/>
              </a:rPr>
              <a:t>Stop suppliers from using gifts, discounts, loans, or other incentives to unduly influence retailers; and</a:t>
            </a:r>
          </a:p>
          <a:p>
            <a:pPr>
              <a:spcBef>
                <a:spcPts val="0"/>
              </a:spcBef>
              <a:spcAft>
                <a:spcPts val="1200"/>
              </a:spcAft>
            </a:pPr>
            <a:r>
              <a:rPr lang="en-US" sz="1600">
                <a:latin typeface="Arial"/>
                <a:cs typeface="Arial"/>
              </a:rPr>
              <a:t>Require applicants and licensees to identify all persons who profit based on the business’s success – even if they are not direct owners. </a:t>
            </a:r>
          </a:p>
        </p:txBody>
      </p:sp>
    </p:spTree>
    <p:extLst>
      <p:ext uri="{BB962C8B-B14F-4D97-AF65-F5344CB8AC3E}">
        <p14:creationId xmlns:p14="http://schemas.microsoft.com/office/powerpoint/2010/main" val="158842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9341-8EE7-413E-9671-E0ADBD96A68A}"/>
              </a:ext>
            </a:extLst>
          </p:cNvPr>
          <p:cNvSpPr>
            <a:spLocks noGrp="1"/>
          </p:cNvSpPr>
          <p:nvPr>
            <p:ph type="title"/>
          </p:nvPr>
        </p:nvSpPr>
        <p:spPr>
          <a:xfrm>
            <a:off x="457200" y="291209"/>
            <a:ext cx="8229600" cy="857250"/>
          </a:xfrm>
        </p:spPr>
        <p:txBody>
          <a:bodyPr>
            <a:noAutofit/>
          </a:bodyPr>
          <a:lstStyle/>
          <a:p>
            <a:r>
              <a:rPr lang="en-US" sz="3600" b="1">
                <a:solidFill>
                  <a:srgbClr val="002D73"/>
                </a:solidFill>
              </a:rPr>
              <a:t>What does a tiered system look like?</a:t>
            </a:r>
            <a:endParaRPr lang="en-US" sz="3600"/>
          </a:p>
        </p:txBody>
      </p:sp>
      <p:pic>
        <p:nvPicPr>
          <p:cNvPr id="13" name="Graphic 12" descr="City with solid fill">
            <a:extLst>
              <a:ext uri="{FF2B5EF4-FFF2-40B4-BE49-F238E27FC236}">
                <a16:creationId xmlns:a16="http://schemas.microsoft.com/office/drawing/2014/main" id="{C07EE5E4-D833-4F1C-8FD6-15E8A4102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0063" y="3703408"/>
            <a:ext cx="642620" cy="642620"/>
          </a:xfrm>
          <a:prstGeom prst="rect">
            <a:avLst/>
          </a:prstGeom>
        </p:spPr>
      </p:pic>
      <p:graphicFrame>
        <p:nvGraphicFramePr>
          <p:cNvPr id="4" name="Diagram 3">
            <a:extLst>
              <a:ext uri="{FF2B5EF4-FFF2-40B4-BE49-F238E27FC236}">
                <a16:creationId xmlns:a16="http://schemas.microsoft.com/office/drawing/2014/main" id="{C5BF4E60-FAD6-411F-874C-2D79D7555B54}"/>
              </a:ext>
            </a:extLst>
          </p:cNvPr>
          <p:cNvGraphicFramePr/>
          <p:nvPr/>
        </p:nvGraphicFramePr>
        <p:xfrm>
          <a:off x="-1014248" y="1148459"/>
          <a:ext cx="11172496" cy="3752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02B1E3BE-0915-4978-8D2A-8758E6904932}"/>
              </a:ext>
            </a:extLst>
          </p:cNvPr>
          <p:cNvSpPr txBox="1"/>
          <p:nvPr/>
        </p:nvSpPr>
        <p:spPr>
          <a:xfrm>
            <a:off x="5229472" y="3241743"/>
            <a:ext cx="3700631" cy="923330"/>
          </a:xfrm>
          <a:prstGeom prst="rect">
            <a:avLst/>
          </a:prstGeom>
          <a:noFill/>
        </p:spPr>
        <p:txBody>
          <a:bodyPr wrap="square" rtlCol="0">
            <a:spAutoFit/>
          </a:bodyPr>
          <a:lstStyle/>
          <a:p>
            <a:pPr algn="ctr" defTabSz="1219170"/>
            <a:r>
              <a:rPr lang="en-US">
                <a:solidFill>
                  <a:srgbClr val="FF0000"/>
                </a:solidFill>
                <a:latin typeface="Arial" panose="020B0604020202020204" pitchFamily="34" charset="0"/>
                <a:cs typeface="Arial" panose="020B0604020202020204" pitchFamily="34" charset="0"/>
              </a:rPr>
              <a:t>No person may have direct or indirect interest across tiers – this includes </a:t>
            </a:r>
            <a:r>
              <a:rPr lang="en-US" b="1" u="sng">
                <a:solidFill>
                  <a:srgbClr val="FF0000"/>
                </a:solidFill>
                <a:latin typeface="Arial" panose="020B0604020202020204" pitchFamily="34" charset="0"/>
                <a:cs typeface="Arial" panose="020B0604020202020204" pitchFamily="34" charset="0"/>
              </a:rPr>
              <a:t>any</a:t>
            </a:r>
            <a:r>
              <a:rPr lang="en-US">
                <a:solidFill>
                  <a:srgbClr val="FF0000"/>
                </a:solidFill>
                <a:latin typeface="Arial" panose="020B0604020202020204" pitchFamily="34" charset="0"/>
                <a:cs typeface="Arial" panose="020B0604020202020204" pitchFamily="34" charset="0"/>
              </a:rPr>
              <a:t> stock ownership</a:t>
            </a:r>
          </a:p>
        </p:txBody>
      </p:sp>
    </p:spTree>
    <p:extLst>
      <p:ext uri="{BB962C8B-B14F-4D97-AF65-F5344CB8AC3E}">
        <p14:creationId xmlns:p14="http://schemas.microsoft.com/office/powerpoint/2010/main" val="19334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14656"/>
            <a:ext cx="9144000" cy="760015"/>
          </a:xfrm>
        </p:spPr>
        <p:txBody>
          <a:bodyPr>
            <a:noAutofit/>
          </a:bodyPr>
          <a:lstStyle/>
          <a:p>
            <a:r>
              <a:rPr lang="en-US" sz="3200" b="1">
                <a:solidFill>
                  <a:srgbClr val="002D73"/>
                </a:solidFill>
              </a:rPr>
              <a:t>Benefits of Tiered Market Structure</a:t>
            </a:r>
          </a:p>
        </p:txBody>
      </p:sp>
      <p:graphicFrame>
        <p:nvGraphicFramePr>
          <p:cNvPr id="3" name="Diagram 2">
            <a:extLst>
              <a:ext uri="{FF2B5EF4-FFF2-40B4-BE49-F238E27FC236}">
                <a16:creationId xmlns:a16="http://schemas.microsoft.com/office/drawing/2014/main" id="{76FB1DD7-5A60-4E4A-9BF0-0BEE26059F51}"/>
              </a:ext>
            </a:extLst>
          </p:cNvPr>
          <p:cNvGraphicFramePr/>
          <p:nvPr/>
        </p:nvGraphicFramePr>
        <p:xfrm>
          <a:off x="159588" y="1096919"/>
          <a:ext cx="8824823" cy="320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28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CF03E-1966-494E-B15C-67671340FA0E}"/>
              </a:ext>
            </a:extLst>
          </p:cNvPr>
          <p:cNvPicPr>
            <a:picLocks noChangeAspect="1"/>
          </p:cNvPicPr>
          <p:nvPr/>
        </p:nvPicPr>
        <p:blipFill rotWithShape="1">
          <a:blip r:embed="rId2"/>
          <a:srcRect r="714" b="4337"/>
          <a:stretch/>
        </p:blipFill>
        <p:spPr>
          <a:xfrm>
            <a:off x="877787" y="3257817"/>
            <a:ext cx="6098652" cy="1784083"/>
          </a:xfrm>
          <a:prstGeom prst="rect">
            <a:avLst/>
          </a:prstGeom>
        </p:spPr>
      </p:pic>
      <p:sp>
        <p:nvSpPr>
          <p:cNvPr id="2" name="Title 1">
            <a:extLst>
              <a:ext uri="{FF2B5EF4-FFF2-40B4-BE49-F238E27FC236}">
                <a16:creationId xmlns:a16="http://schemas.microsoft.com/office/drawing/2014/main" id="{6FEB9C26-1110-CD18-A1D5-0695A5DBA8B1}"/>
              </a:ext>
            </a:extLst>
          </p:cNvPr>
          <p:cNvSpPr>
            <a:spLocks noGrp="1"/>
          </p:cNvSpPr>
          <p:nvPr>
            <p:ph type="title"/>
          </p:nvPr>
        </p:nvSpPr>
        <p:spPr>
          <a:xfrm>
            <a:off x="457200" y="387927"/>
            <a:ext cx="8229600" cy="675698"/>
          </a:xfrm>
        </p:spPr>
        <p:txBody>
          <a:bodyPr>
            <a:noAutofit/>
          </a:bodyPr>
          <a:lstStyle/>
          <a:p>
            <a:r>
              <a:rPr lang="en-US" sz="3600" b="1" dirty="0">
                <a:solidFill>
                  <a:schemeClr val="tx2"/>
                </a:solidFill>
                <a:latin typeface="Arial"/>
                <a:cs typeface="Arial"/>
              </a:rPr>
              <a:t>What is Cannabis?</a:t>
            </a:r>
          </a:p>
        </p:txBody>
      </p:sp>
      <p:sp>
        <p:nvSpPr>
          <p:cNvPr id="3" name="Content Placeholder 2">
            <a:extLst>
              <a:ext uri="{FF2B5EF4-FFF2-40B4-BE49-F238E27FC236}">
                <a16:creationId xmlns:a16="http://schemas.microsoft.com/office/drawing/2014/main" id="{7F2F5650-E2B9-4E40-9F99-5F1A02028A55}"/>
              </a:ext>
            </a:extLst>
          </p:cNvPr>
          <p:cNvSpPr>
            <a:spLocks noGrp="1"/>
          </p:cNvSpPr>
          <p:nvPr>
            <p:ph idx="1"/>
          </p:nvPr>
        </p:nvSpPr>
        <p:spPr>
          <a:xfrm>
            <a:off x="457200" y="1015254"/>
            <a:ext cx="8229600" cy="2084785"/>
          </a:xfrm>
        </p:spPr>
        <p:txBody>
          <a:bodyPr vert="horz" lIns="91440" tIns="45720" rIns="91440" bIns="45720" rtlCol="0" anchor="t">
            <a:noAutofit/>
          </a:bodyPr>
          <a:lstStyle/>
          <a:p>
            <a:pPr>
              <a:lnSpc>
                <a:spcPct val="110000"/>
              </a:lnSpc>
              <a:spcBef>
                <a:spcPts val="1200"/>
              </a:spcBef>
            </a:pPr>
            <a:r>
              <a:rPr lang="en-US" sz="1400" dirty="0">
                <a:latin typeface="Arial"/>
                <a:cs typeface="Arial"/>
              </a:rPr>
              <a:t>Cannabis Sativa is a versatile plant used for medicinal, industrial, and food purposes for thousands of years.</a:t>
            </a:r>
            <a:endParaRPr lang="en-US" sz="1400" dirty="0"/>
          </a:p>
          <a:p>
            <a:pPr>
              <a:lnSpc>
                <a:spcPct val="110000"/>
              </a:lnSpc>
              <a:spcBef>
                <a:spcPts val="1200"/>
              </a:spcBef>
            </a:pPr>
            <a:r>
              <a:rPr lang="en-US" sz="1400" dirty="0">
                <a:latin typeface="Arial"/>
                <a:cs typeface="Arial"/>
              </a:rPr>
              <a:t>It contains hundreds of compounds, including cannabinoids, terpenes and flavonoids that, when they interact, have different effects on the mind and body. Most common and well known are THC, known for its euphoric feeling, and CBD, which offers the same potential benefits without the same “high.”</a:t>
            </a:r>
          </a:p>
          <a:p>
            <a:pPr>
              <a:lnSpc>
                <a:spcPct val="110000"/>
              </a:lnSpc>
              <a:spcBef>
                <a:spcPts val="1200"/>
              </a:spcBef>
            </a:pPr>
            <a:r>
              <a:rPr lang="en-US" sz="1400" dirty="0">
                <a:latin typeface="Arial"/>
                <a:cs typeface="Arial"/>
              </a:rPr>
              <a:t>Hemp is the same plant as adult-use cannabis, it’s just one that contains 0.3% or less THC content and as a result is not a federally controlled substance. </a:t>
            </a:r>
          </a:p>
        </p:txBody>
      </p:sp>
      <p:sp>
        <p:nvSpPr>
          <p:cNvPr id="4" name="Slide Number Placeholder 3">
            <a:extLst>
              <a:ext uri="{FF2B5EF4-FFF2-40B4-BE49-F238E27FC236}">
                <a16:creationId xmlns:a16="http://schemas.microsoft.com/office/drawing/2014/main" id="{6825400D-74FC-C803-EAED-4D811747E7D7}"/>
              </a:ext>
            </a:extLst>
          </p:cNvPr>
          <p:cNvSpPr>
            <a:spLocks noGrp="1"/>
          </p:cNvSpPr>
          <p:nvPr>
            <p:ph type="sldNum" sz="quarter" idx="12"/>
          </p:nvPr>
        </p:nvSpPr>
        <p:spPr/>
        <p:txBody>
          <a:bodyPr/>
          <a:lstStyle/>
          <a:p>
            <a:fld id="{A7754AA7-8025-408E-B296-E2B43FE08638}" type="slidenum">
              <a:rPr lang="en-US" smtClean="0"/>
              <a:t>3</a:t>
            </a:fld>
            <a:endParaRPr lang="en-US" dirty="0"/>
          </a:p>
        </p:txBody>
      </p:sp>
    </p:spTree>
    <p:extLst>
      <p:ext uri="{BB962C8B-B14F-4D97-AF65-F5344CB8AC3E}">
        <p14:creationId xmlns:p14="http://schemas.microsoft.com/office/powerpoint/2010/main" val="2889355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50512"/>
            <a:ext cx="8229600" cy="693738"/>
          </a:xfrm>
        </p:spPr>
        <p:txBody>
          <a:bodyPr>
            <a:normAutofit fontScale="90000"/>
          </a:bodyPr>
          <a:lstStyle/>
          <a:p>
            <a:r>
              <a:rPr lang="en-US" sz="2400" b="1">
                <a:solidFill>
                  <a:srgbClr val="002D73"/>
                </a:solidFill>
                <a:latin typeface="Arial"/>
                <a:cs typeface="Arial"/>
              </a:rPr>
              <a:t>Proposed Adult-Use Cannabis Regulations</a:t>
            </a:r>
            <a:br>
              <a:rPr lang="en-US" sz="2400" b="1">
                <a:solidFill>
                  <a:srgbClr val="002D73"/>
                </a:solidFill>
                <a:latin typeface="Arial"/>
                <a:cs typeface="Arial"/>
              </a:rPr>
            </a:br>
            <a:r>
              <a:rPr lang="en-US" sz="2000" b="1">
                <a:latin typeface="Arial"/>
                <a:cs typeface="Arial"/>
              </a:rPr>
              <a:t>True Parties of Interest</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1044250"/>
            <a:ext cx="8229600" cy="3743324"/>
          </a:xfrm>
        </p:spPr>
        <p:txBody>
          <a:bodyPr vert="horz" lIns="91440" tIns="45720" rIns="91440" bIns="45720" rtlCol="0" anchor="t">
            <a:noAutofit/>
          </a:bodyPr>
          <a:lstStyle/>
          <a:p>
            <a:pPr marL="0" indent="0">
              <a:spcAft>
                <a:spcPts val="1200"/>
              </a:spcAft>
              <a:buNone/>
            </a:pPr>
            <a:r>
              <a:rPr lang="en-US" sz="1600" b="1">
                <a:latin typeface="Arial"/>
                <a:cs typeface="Arial"/>
              </a:rPr>
              <a:t>True Parties of Interest:</a:t>
            </a:r>
            <a:r>
              <a:rPr lang="en-US" sz="1600" b="1"/>
              <a:t> </a:t>
            </a:r>
            <a:r>
              <a:rPr lang="en-US" sz="1600">
                <a:latin typeface="Arial"/>
                <a:cs typeface="Arial"/>
              </a:rPr>
              <a:t>A framework designed to capture anyone with a </a:t>
            </a:r>
            <a:r>
              <a:rPr lang="en-US" sz="1600" b="1">
                <a:latin typeface="Arial"/>
                <a:cs typeface="Arial"/>
              </a:rPr>
              <a:t>Direct or Indirect interest in a cannabis license</a:t>
            </a:r>
          </a:p>
          <a:p>
            <a:pPr marL="0" indent="0">
              <a:spcAft>
                <a:spcPts val="1200"/>
              </a:spcAft>
              <a:buNone/>
            </a:pPr>
            <a:r>
              <a:rPr lang="en-US" sz="1600">
                <a:latin typeface="Arial"/>
                <a:cs typeface="Arial"/>
              </a:rPr>
              <a:t>This includes, but is not limited to an applicant or licensee’s:</a:t>
            </a:r>
          </a:p>
          <a:p>
            <a:pPr>
              <a:spcBef>
                <a:spcPts val="20"/>
              </a:spcBef>
              <a:spcAft>
                <a:spcPts val="1200"/>
              </a:spcAft>
            </a:pPr>
            <a:r>
              <a:rPr lang="en-US" sz="1400" b="1">
                <a:latin typeface="Arial"/>
                <a:cs typeface="Arial"/>
              </a:rPr>
              <a:t>Individuals with a controlling interest</a:t>
            </a:r>
            <a:r>
              <a:rPr lang="en-US" sz="1400">
                <a:latin typeface="Arial"/>
                <a:cs typeface="Arial"/>
              </a:rPr>
              <a:t> – Including: Sole proprietor, partner, member, manager, president, vice president, secretary, treasurer, officer, board member, trustee, director, or anyone with an equivalent title</a:t>
            </a:r>
          </a:p>
          <a:p>
            <a:pPr>
              <a:spcBef>
                <a:spcPts val="20"/>
              </a:spcBef>
              <a:spcAft>
                <a:spcPts val="1200"/>
              </a:spcAft>
            </a:pPr>
            <a:r>
              <a:rPr lang="en-US" sz="1400" b="1">
                <a:latin typeface="Arial"/>
                <a:cs typeface="Arial"/>
              </a:rPr>
              <a:t>Individuals with a share of ownership</a:t>
            </a:r>
            <a:r>
              <a:rPr lang="en-US" sz="1400">
                <a:latin typeface="Arial"/>
                <a:cs typeface="Arial"/>
              </a:rPr>
              <a:t> – Including: Stockholders (inclusive of persons with a future right to ownership), including passive investors, and any person who makes up </a:t>
            </a:r>
            <a:r>
              <a:rPr lang="en-US" sz="1400" i="1" u="sng">
                <a:latin typeface="Arial"/>
                <a:cs typeface="Arial"/>
              </a:rPr>
              <a:t>the ownership structure of each level of ownership in the licensee</a:t>
            </a:r>
          </a:p>
          <a:p>
            <a:pPr>
              <a:spcBef>
                <a:spcPts val="20"/>
              </a:spcBef>
              <a:spcAft>
                <a:spcPts val="1200"/>
              </a:spcAft>
            </a:pPr>
            <a:r>
              <a:rPr lang="en-US" sz="1400" b="1">
                <a:latin typeface="Arial"/>
                <a:cs typeface="Arial"/>
              </a:rPr>
              <a:t>Individuals with a financial interest in the success of the business</a:t>
            </a:r>
            <a:r>
              <a:rPr lang="en-US" sz="1400">
                <a:latin typeface="Arial"/>
                <a:cs typeface="Arial"/>
              </a:rPr>
              <a:t> – Including: </a:t>
            </a:r>
            <a:r>
              <a:rPr lang="en-US" sz="1400" i="1" u="sng">
                <a:latin typeface="Arial"/>
                <a:cs typeface="Arial"/>
              </a:rPr>
              <a:t>Goods and services providers</a:t>
            </a:r>
            <a:r>
              <a:rPr lang="en-US" sz="1400">
                <a:latin typeface="Arial"/>
                <a:cs typeface="Arial"/>
              </a:rPr>
              <a:t> or partners exceeding the 10%/50%/$100,000 thresholds</a:t>
            </a:r>
          </a:p>
          <a:p>
            <a:pPr>
              <a:spcBef>
                <a:spcPts val="20"/>
              </a:spcBef>
              <a:spcAft>
                <a:spcPts val="1200"/>
              </a:spcAft>
            </a:pPr>
            <a:r>
              <a:rPr lang="en-US" sz="1400" b="1">
                <a:latin typeface="Arial"/>
                <a:cs typeface="Arial"/>
              </a:rPr>
              <a:t>A spouse</a:t>
            </a:r>
            <a:r>
              <a:rPr lang="en-US" sz="1400">
                <a:latin typeface="Arial"/>
                <a:cs typeface="Arial"/>
              </a:rPr>
              <a:t> of any individual above</a:t>
            </a:r>
            <a:endParaRPr lang="en-US" sz="1600">
              <a:latin typeface="Arial"/>
              <a:cs typeface="Arial"/>
            </a:endParaRPr>
          </a:p>
          <a:p>
            <a:pPr lvl="1"/>
            <a:endParaRPr lang="en-US" sz="1600">
              <a:latin typeface="Arial"/>
              <a:cs typeface="Arial"/>
            </a:endParaRPr>
          </a:p>
        </p:txBody>
      </p:sp>
    </p:spTree>
    <p:extLst>
      <p:ext uri="{BB962C8B-B14F-4D97-AF65-F5344CB8AC3E}">
        <p14:creationId xmlns:p14="http://schemas.microsoft.com/office/powerpoint/2010/main" val="3812532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9341-8EE7-413E-9671-E0ADBD96A68A}"/>
              </a:ext>
            </a:extLst>
          </p:cNvPr>
          <p:cNvSpPr>
            <a:spLocks noGrp="1"/>
          </p:cNvSpPr>
          <p:nvPr>
            <p:ph type="title"/>
          </p:nvPr>
        </p:nvSpPr>
        <p:spPr>
          <a:xfrm>
            <a:off x="457200" y="300539"/>
            <a:ext cx="8229600" cy="857250"/>
          </a:xfrm>
        </p:spPr>
        <p:txBody>
          <a:bodyPr>
            <a:noAutofit/>
          </a:bodyPr>
          <a:lstStyle/>
          <a:p>
            <a:r>
              <a:rPr lang="en-US" sz="3600" b="1">
                <a:solidFill>
                  <a:srgbClr val="002D73"/>
                </a:solidFill>
              </a:rPr>
              <a:t>True Parties of Interest</a:t>
            </a:r>
            <a:endParaRPr lang="en-US" sz="3600"/>
          </a:p>
        </p:txBody>
      </p:sp>
      <p:sp>
        <p:nvSpPr>
          <p:cNvPr id="3" name="Content Placeholder 2">
            <a:extLst>
              <a:ext uri="{FF2B5EF4-FFF2-40B4-BE49-F238E27FC236}">
                <a16:creationId xmlns:a16="http://schemas.microsoft.com/office/drawing/2014/main" id="{5E5B83CC-206F-489D-B3A2-70D334FA045D}"/>
              </a:ext>
            </a:extLst>
          </p:cNvPr>
          <p:cNvSpPr>
            <a:spLocks noGrp="1"/>
          </p:cNvSpPr>
          <p:nvPr>
            <p:ph idx="1"/>
          </p:nvPr>
        </p:nvSpPr>
        <p:spPr>
          <a:xfrm>
            <a:off x="2920181" y="1157789"/>
            <a:ext cx="6024121" cy="3683521"/>
          </a:xfrm>
        </p:spPr>
        <p:txBody>
          <a:bodyPr vert="horz" lIns="91440" tIns="45720" rIns="91440" bIns="45720" rtlCol="0" anchor="t">
            <a:normAutofit/>
          </a:bodyPr>
          <a:lstStyle/>
          <a:p>
            <a:pPr>
              <a:spcAft>
                <a:spcPts val="1200"/>
              </a:spcAft>
              <a:defRPr/>
            </a:pPr>
            <a:r>
              <a:rPr lang="en-US" sz="2000">
                <a:latin typeface="Arial"/>
                <a:cs typeface="Arial"/>
              </a:rPr>
              <a:t>How OCM identifies individuals/entities with a direct or indirect interest in a cannabis license</a:t>
            </a:r>
          </a:p>
          <a:p>
            <a:pPr>
              <a:spcAft>
                <a:spcPts val="1200"/>
              </a:spcAft>
              <a:defRPr/>
            </a:pPr>
            <a:r>
              <a:rPr lang="en-US" sz="2000">
                <a:latin typeface="Arial"/>
                <a:cs typeface="Arial"/>
              </a:rPr>
              <a:t>This includes, but is not limited to:</a:t>
            </a:r>
          </a:p>
          <a:p>
            <a:pPr lvl="1">
              <a:spcAft>
                <a:spcPts val="1200"/>
              </a:spcAft>
              <a:defRPr/>
            </a:pPr>
            <a:r>
              <a:rPr lang="en-US" sz="1600">
                <a:latin typeface="Arial"/>
                <a:cs typeface="Arial"/>
              </a:rPr>
              <a:t>People with a </a:t>
            </a:r>
            <a:r>
              <a:rPr lang="en-US" sz="1600" b="1">
                <a:latin typeface="Arial"/>
                <a:cs typeface="Arial"/>
              </a:rPr>
              <a:t>controlling interest</a:t>
            </a:r>
          </a:p>
          <a:p>
            <a:pPr lvl="1">
              <a:spcAft>
                <a:spcPts val="1200"/>
              </a:spcAft>
              <a:defRPr/>
            </a:pPr>
            <a:r>
              <a:rPr lang="en-US" sz="1600">
                <a:latin typeface="Arial"/>
                <a:cs typeface="Arial"/>
              </a:rPr>
              <a:t>People with a </a:t>
            </a:r>
            <a:r>
              <a:rPr lang="en-US" sz="1600" b="1">
                <a:latin typeface="Arial"/>
                <a:cs typeface="Arial"/>
              </a:rPr>
              <a:t>share of ownership</a:t>
            </a:r>
          </a:p>
          <a:p>
            <a:pPr lvl="1">
              <a:spcAft>
                <a:spcPts val="1200"/>
              </a:spcAft>
              <a:defRPr/>
            </a:pPr>
            <a:r>
              <a:rPr lang="en-US" sz="1600">
                <a:latin typeface="Arial"/>
                <a:cs typeface="Arial"/>
              </a:rPr>
              <a:t>People with a </a:t>
            </a:r>
            <a:r>
              <a:rPr lang="en-US" sz="1600" b="1">
                <a:latin typeface="Arial"/>
                <a:cs typeface="Arial"/>
              </a:rPr>
              <a:t>financial interest in the success of the business</a:t>
            </a:r>
          </a:p>
          <a:p>
            <a:pPr lvl="1">
              <a:spcAft>
                <a:spcPts val="1200"/>
              </a:spcAft>
              <a:defRPr/>
            </a:pPr>
            <a:r>
              <a:rPr lang="en-US" sz="1600">
                <a:latin typeface="Arial"/>
                <a:cs typeface="Arial"/>
              </a:rPr>
              <a:t>The spouse of any of the above</a:t>
            </a:r>
          </a:p>
          <a:p>
            <a:endParaRPr lang="en-US"/>
          </a:p>
        </p:txBody>
      </p:sp>
      <p:pic>
        <p:nvPicPr>
          <p:cNvPr id="13" name="Graphic 12" descr="City with solid fill">
            <a:extLst>
              <a:ext uri="{FF2B5EF4-FFF2-40B4-BE49-F238E27FC236}">
                <a16:creationId xmlns:a16="http://schemas.microsoft.com/office/drawing/2014/main" id="{C07EE5E4-D833-4F1C-8FD6-15E8A4102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0063" y="3703408"/>
            <a:ext cx="642620" cy="642620"/>
          </a:xfrm>
          <a:prstGeom prst="rect">
            <a:avLst/>
          </a:prstGeom>
        </p:spPr>
      </p:pic>
      <p:pic>
        <p:nvPicPr>
          <p:cNvPr id="1026" name="Picture 2">
            <a:extLst>
              <a:ext uri="{FF2B5EF4-FFF2-40B4-BE49-F238E27FC236}">
                <a16:creationId xmlns:a16="http://schemas.microsoft.com/office/drawing/2014/main" id="{29041C99-B069-4E53-A2F1-531BCF8956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82" y="895768"/>
            <a:ext cx="1586760" cy="1586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8BBAFC-5299-4BE8-ADE4-D625C63526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365" y="2821631"/>
            <a:ext cx="1763553" cy="176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70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82821"/>
            <a:ext cx="8229600" cy="693738"/>
          </a:xfrm>
        </p:spPr>
        <p:txBody>
          <a:bodyPr>
            <a:normAutofit fontScale="90000"/>
          </a:bodyPr>
          <a:lstStyle/>
          <a:p>
            <a:r>
              <a:rPr lang="en-US" sz="2400" b="1">
                <a:solidFill>
                  <a:srgbClr val="002D73"/>
                </a:solidFill>
                <a:latin typeface="Arial"/>
                <a:cs typeface="Arial"/>
              </a:rPr>
              <a:t>Proposed Adult-Use Cannabis Regulations</a:t>
            </a:r>
            <a:br>
              <a:rPr lang="en-US" sz="2400" b="1">
                <a:solidFill>
                  <a:srgbClr val="002D73"/>
                </a:solidFill>
                <a:latin typeface="Arial"/>
                <a:cs typeface="Arial"/>
              </a:rPr>
            </a:br>
            <a:r>
              <a:rPr lang="en-US" sz="2000" b="1">
                <a:latin typeface="Arial"/>
                <a:cs typeface="Arial"/>
              </a:rPr>
              <a:t>Public Health and Safety</a:t>
            </a:r>
            <a:endParaRPr lang="en-US" sz="2400" b="1">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1081555"/>
            <a:ext cx="8229600" cy="3743324"/>
          </a:xfrm>
        </p:spPr>
        <p:txBody>
          <a:bodyPr>
            <a:normAutofit/>
          </a:bodyPr>
          <a:lstStyle/>
          <a:p>
            <a:pPr marL="0" indent="0">
              <a:spcBef>
                <a:spcPts val="0"/>
              </a:spcBef>
              <a:spcAft>
                <a:spcPts val="1200"/>
              </a:spcAft>
              <a:buNone/>
            </a:pPr>
            <a:r>
              <a:rPr lang="en-US" sz="1600">
                <a:latin typeface="Arial"/>
                <a:cs typeface="Arial"/>
              </a:rPr>
              <a:t>The proposed regulations create protections to ensure the health and safety of licensees, their employees, and members of the public.</a:t>
            </a:r>
          </a:p>
          <a:p>
            <a:pPr marL="0" indent="0">
              <a:spcBef>
                <a:spcPts val="0"/>
              </a:spcBef>
              <a:spcAft>
                <a:spcPts val="1200"/>
              </a:spcAft>
              <a:buNone/>
            </a:pPr>
            <a:r>
              <a:rPr lang="en-US" sz="1600">
                <a:latin typeface="Arial"/>
                <a:cs typeface="Arial"/>
              </a:rPr>
              <a:t>The proposed regulations ensure public health by:</a:t>
            </a:r>
          </a:p>
          <a:p>
            <a:pPr>
              <a:spcBef>
                <a:spcPts val="0"/>
              </a:spcBef>
              <a:spcAft>
                <a:spcPts val="1200"/>
              </a:spcAft>
            </a:pPr>
            <a:r>
              <a:rPr lang="en-US" sz="1600">
                <a:latin typeface="Arial"/>
                <a:cs typeface="Arial"/>
              </a:rPr>
              <a:t>Ensuring cannabis products are </a:t>
            </a:r>
            <a:r>
              <a:rPr lang="en-US" sz="1600" b="1">
                <a:latin typeface="Arial"/>
                <a:cs typeface="Arial"/>
              </a:rPr>
              <a:t>not in shapes that are attractive to individuals under twenty-one. </a:t>
            </a:r>
          </a:p>
          <a:p>
            <a:pPr>
              <a:spcBef>
                <a:spcPts val="0"/>
              </a:spcBef>
              <a:spcAft>
                <a:spcPts val="1200"/>
              </a:spcAft>
            </a:pPr>
            <a:r>
              <a:rPr lang="en-US" sz="1600">
                <a:latin typeface="Arial"/>
                <a:cs typeface="Arial"/>
              </a:rPr>
              <a:t>Ensuring products are made so that </a:t>
            </a:r>
            <a:r>
              <a:rPr lang="en-US" sz="1600" b="1">
                <a:latin typeface="Arial"/>
                <a:cs typeface="Arial"/>
              </a:rPr>
              <a:t>servings are clearly defined </a:t>
            </a:r>
            <a:r>
              <a:rPr lang="en-US" sz="1600">
                <a:latin typeface="Arial"/>
                <a:cs typeface="Arial"/>
              </a:rPr>
              <a:t>and </a:t>
            </a:r>
            <a:r>
              <a:rPr lang="en-US" sz="1600" b="1">
                <a:latin typeface="Arial"/>
                <a:cs typeface="Arial"/>
              </a:rPr>
              <a:t>in accordance with good manufacturing practice (GMP) standards</a:t>
            </a:r>
            <a:r>
              <a:rPr lang="en-US" sz="1600">
                <a:latin typeface="Arial"/>
                <a:cs typeface="Arial"/>
              </a:rPr>
              <a:t>.</a:t>
            </a:r>
          </a:p>
          <a:p>
            <a:pPr>
              <a:spcBef>
                <a:spcPts val="0"/>
              </a:spcBef>
              <a:spcAft>
                <a:spcPts val="1200"/>
              </a:spcAft>
            </a:pPr>
            <a:r>
              <a:rPr lang="en-US" sz="1600">
                <a:latin typeface="Arial"/>
                <a:cs typeface="Arial"/>
              </a:rPr>
              <a:t>Regulating the </a:t>
            </a:r>
            <a:r>
              <a:rPr lang="en-US" sz="1600" b="1">
                <a:latin typeface="Arial"/>
                <a:cs typeface="Arial"/>
              </a:rPr>
              <a:t>allowable ingredients </a:t>
            </a:r>
            <a:r>
              <a:rPr lang="en-US" sz="1600">
                <a:latin typeface="Arial"/>
                <a:cs typeface="Arial"/>
              </a:rPr>
              <a:t>and cannabis </a:t>
            </a:r>
            <a:r>
              <a:rPr lang="en-US" sz="1600" b="1">
                <a:latin typeface="Arial"/>
                <a:cs typeface="Arial"/>
              </a:rPr>
              <a:t>product forms </a:t>
            </a:r>
            <a:r>
              <a:rPr lang="en-US" sz="1600">
                <a:latin typeface="Arial"/>
                <a:cs typeface="Arial"/>
              </a:rPr>
              <a:t>permissible in the adult-use marketplace.  </a:t>
            </a:r>
          </a:p>
          <a:p>
            <a:pPr>
              <a:spcBef>
                <a:spcPts val="0"/>
              </a:spcBef>
              <a:spcAft>
                <a:spcPts val="1200"/>
              </a:spcAft>
            </a:pPr>
            <a:r>
              <a:rPr lang="en-US" sz="1600">
                <a:latin typeface="Arial"/>
                <a:cs typeface="Arial"/>
              </a:rPr>
              <a:t>Establishing a framework for </a:t>
            </a:r>
            <a:r>
              <a:rPr lang="en-US" sz="1600" b="1">
                <a:latin typeface="Arial"/>
                <a:cs typeface="Arial"/>
              </a:rPr>
              <a:t>adverse event reporting </a:t>
            </a:r>
            <a:r>
              <a:rPr lang="en-US" sz="1600">
                <a:latin typeface="Arial"/>
                <a:cs typeface="Arial"/>
              </a:rPr>
              <a:t>for side effects and </a:t>
            </a:r>
            <a:r>
              <a:rPr lang="en-US" sz="1600" b="1">
                <a:latin typeface="Arial"/>
                <a:cs typeface="Arial"/>
              </a:rPr>
              <a:t>recall procedures</a:t>
            </a:r>
            <a:r>
              <a:rPr lang="en-US" sz="1600">
                <a:latin typeface="Arial"/>
                <a:cs typeface="Arial"/>
              </a:rPr>
              <a:t> as needed.  </a:t>
            </a:r>
          </a:p>
          <a:p>
            <a:pPr>
              <a:spcBef>
                <a:spcPts val="0"/>
              </a:spcBef>
              <a:spcAft>
                <a:spcPts val="1200"/>
              </a:spcAft>
            </a:pPr>
            <a:endParaRPr lang="en-US" sz="1600">
              <a:latin typeface="Arial"/>
              <a:cs typeface="Arial"/>
            </a:endParaRPr>
          </a:p>
          <a:p>
            <a:pPr>
              <a:spcBef>
                <a:spcPts val="0"/>
              </a:spcBef>
              <a:spcAft>
                <a:spcPts val="1200"/>
              </a:spcAft>
            </a:pPr>
            <a:endParaRPr lang="en-US" sz="1600">
              <a:latin typeface="Arial"/>
              <a:cs typeface="Arial"/>
            </a:endParaRPr>
          </a:p>
          <a:p>
            <a:pPr>
              <a:spcBef>
                <a:spcPts val="0"/>
              </a:spcBef>
              <a:spcAft>
                <a:spcPts val="1200"/>
              </a:spcAft>
            </a:pPr>
            <a:endParaRPr lang="en-US" sz="1600">
              <a:latin typeface="Arial"/>
              <a:cs typeface="Arial"/>
            </a:endParaRPr>
          </a:p>
          <a:p>
            <a:pPr>
              <a:spcBef>
                <a:spcPts val="0"/>
              </a:spcBef>
              <a:spcAft>
                <a:spcPts val="1200"/>
              </a:spcAft>
            </a:pPr>
            <a:endParaRPr lang="en-US" sz="1600">
              <a:latin typeface="Arial"/>
              <a:cs typeface="Arial"/>
            </a:endParaRPr>
          </a:p>
          <a:p>
            <a:pPr marL="0" indent="0">
              <a:spcBef>
                <a:spcPts val="0"/>
              </a:spcBef>
              <a:spcAft>
                <a:spcPts val="1200"/>
              </a:spcAft>
              <a:buNone/>
            </a:pPr>
            <a:endParaRPr lang="en-US" sz="1600">
              <a:latin typeface="Arial"/>
              <a:cs typeface="Arial"/>
            </a:endParaRPr>
          </a:p>
        </p:txBody>
      </p:sp>
    </p:spTree>
    <p:extLst>
      <p:ext uri="{BB962C8B-B14F-4D97-AF65-F5344CB8AC3E}">
        <p14:creationId xmlns:p14="http://schemas.microsoft.com/office/powerpoint/2010/main" val="382323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D9B6-BAD2-349B-1CE9-F9BACD6075E8}"/>
              </a:ext>
            </a:extLst>
          </p:cNvPr>
          <p:cNvSpPr>
            <a:spLocks noGrp="1"/>
          </p:cNvSpPr>
          <p:nvPr>
            <p:ph type="title"/>
          </p:nvPr>
        </p:nvSpPr>
        <p:spPr>
          <a:xfrm>
            <a:off x="457200" y="320676"/>
            <a:ext cx="8229600" cy="693738"/>
          </a:xfrm>
        </p:spPr>
        <p:txBody>
          <a:bodyPr>
            <a:normAutofit fontScale="90000"/>
          </a:bodyPr>
          <a:lstStyle/>
          <a:p>
            <a:r>
              <a:rPr lang="en-US" sz="2400" b="1" dirty="0">
                <a:solidFill>
                  <a:srgbClr val="002D73"/>
                </a:solidFill>
                <a:latin typeface="Arial"/>
                <a:cs typeface="Arial"/>
              </a:rPr>
              <a:t>Proposed Adult-Use Cannabis Regulation Package</a:t>
            </a:r>
            <a:br>
              <a:rPr lang="en-US" sz="2400" b="1" dirty="0">
                <a:solidFill>
                  <a:srgbClr val="002D73"/>
                </a:solidFill>
                <a:latin typeface="Arial"/>
                <a:cs typeface="Arial"/>
              </a:rPr>
            </a:br>
            <a:r>
              <a:rPr lang="en-US" sz="2000" b="1" dirty="0">
                <a:latin typeface="Arial"/>
                <a:cs typeface="Arial"/>
              </a:rPr>
              <a:t>Environment and Sustainability </a:t>
            </a:r>
            <a:endParaRPr lang="en-US" sz="2400" b="1" dirty="0">
              <a:solidFill>
                <a:srgbClr val="002D73"/>
              </a:solidFill>
              <a:latin typeface="Arial"/>
              <a:cs typeface="Arial"/>
            </a:endParaRPr>
          </a:p>
        </p:txBody>
      </p:sp>
      <p:sp>
        <p:nvSpPr>
          <p:cNvPr id="3" name="Content Placeholder 2">
            <a:extLst>
              <a:ext uri="{FF2B5EF4-FFF2-40B4-BE49-F238E27FC236}">
                <a16:creationId xmlns:a16="http://schemas.microsoft.com/office/drawing/2014/main" id="{CEE0106F-7476-A8E5-79DB-441EEC03E14C}"/>
              </a:ext>
            </a:extLst>
          </p:cNvPr>
          <p:cNvSpPr>
            <a:spLocks noGrp="1"/>
          </p:cNvSpPr>
          <p:nvPr>
            <p:ph idx="1"/>
          </p:nvPr>
        </p:nvSpPr>
        <p:spPr>
          <a:xfrm>
            <a:off x="457200" y="1014414"/>
            <a:ext cx="8229600" cy="3743324"/>
          </a:xfrm>
        </p:spPr>
        <p:txBody>
          <a:bodyPr>
            <a:noAutofit/>
          </a:bodyPr>
          <a:lstStyle/>
          <a:p>
            <a:pPr marL="0" indent="0">
              <a:spcBef>
                <a:spcPts val="0"/>
              </a:spcBef>
              <a:spcAft>
                <a:spcPts val="1200"/>
              </a:spcAft>
              <a:buNone/>
            </a:pPr>
            <a:r>
              <a:rPr lang="en-US" sz="1400">
                <a:latin typeface="Arial"/>
                <a:cs typeface="Arial"/>
              </a:rPr>
              <a:t>The proposed regulations require </a:t>
            </a:r>
            <a:r>
              <a:rPr lang="en-US" sz="1400" b="1">
                <a:latin typeface="Arial"/>
                <a:cs typeface="Arial"/>
              </a:rPr>
              <a:t>licensees to monitor and limit their impact on the environment</a:t>
            </a:r>
            <a:r>
              <a:rPr lang="en-US" sz="1400">
                <a:latin typeface="Arial"/>
                <a:cs typeface="Arial"/>
              </a:rPr>
              <a:t>. Licensees will be encouraged to reduce waste and implement practices that re-use and recycle. The proposed licensing structure would encourage mixed-light and outdoor cultivation by making those license types more accessible. </a:t>
            </a:r>
          </a:p>
          <a:p>
            <a:pPr marL="0" indent="0">
              <a:spcBef>
                <a:spcPts val="0"/>
              </a:spcBef>
              <a:buNone/>
            </a:pPr>
            <a:r>
              <a:rPr lang="en-US" sz="1400">
                <a:latin typeface="Arial"/>
                <a:cs typeface="Arial"/>
              </a:rPr>
              <a:t>Additionally, the proposed regulations require licensees to document, implement, and maintain an </a:t>
            </a:r>
            <a:r>
              <a:rPr lang="en-US" sz="1400" b="1">
                <a:latin typeface="Arial"/>
                <a:cs typeface="Arial"/>
              </a:rPr>
              <a:t>Energy and Environmental Plan </a:t>
            </a:r>
            <a:r>
              <a:rPr lang="en-US" sz="1400">
                <a:latin typeface="Arial"/>
                <a:cs typeface="Arial"/>
              </a:rPr>
              <a:t>which includes, but is not limited to, information related to the licensees’:</a:t>
            </a:r>
          </a:p>
          <a:p>
            <a:pPr marL="457200" lvl="1">
              <a:spcBef>
                <a:spcPts val="0"/>
              </a:spcBef>
              <a:spcAft>
                <a:spcPts val="500"/>
              </a:spcAft>
              <a:buFont typeface="Arial" panose="020B0604020202020204" pitchFamily="34" charset="0"/>
              <a:buChar char="•"/>
            </a:pPr>
            <a:r>
              <a:rPr lang="en-US" sz="1400">
                <a:latin typeface="Arial"/>
                <a:cs typeface="Arial"/>
              </a:rPr>
              <a:t>Energy use &amp; impact, including the energy efficiency of structures within the licensee’s site and practices to reduce energy use;</a:t>
            </a:r>
          </a:p>
          <a:p>
            <a:pPr marL="457200" lvl="1">
              <a:spcBef>
                <a:spcPts val="0"/>
              </a:spcBef>
              <a:spcAft>
                <a:spcPts val="500"/>
              </a:spcAft>
              <a:buFont typeface="Arial" panose="020B0604020202020204" pitchFamily="34" charset="0"/>
              <a:buChar char="•"/>
            </a:pPr>
            <a:r>
              <a:rPr lang="en-US" sz="1400">
                <a:latin typeface="Arial"/>
                <a:cs typeface="Arial"/>
              </a:rPr>
              <a:t>Lighting, if the licensee cultivates using lights;</a:t>
            </a:r>
          </a:p>
          <a:p>
            <a:pPr marL="457200" lvl="1">
              <a:spcBef>
                <a:spcPts val="0"/>
              </a:spcBef>
              <a:spcAft>
                <a:spcPts val="500"/>
              </a:spcAft>
              <a:buFont typeface="Arial" panose="020B0604020202020204" pitchFamily="34" charset="0"/>
              <a:buChar char="•"/>
            </a:pPr>
            <a:r>
              <a:rPr lang="en-US" sz="1400">
                <a:latin typeface="Arial"/>
                <a:cs typeface="Arial"/>
              </a:rPr>
              <a:t>Packaging materials, if the licensee packages;</a:t>
            </a:r>
          </a:p>
          <a:p>
            <a:pPr marL="457200" lvl="1">
              <a:spcBef>
                <a:spcPts val="0"/>
              </a:spcBef>
              <a:spcAft>
                <a:spcPts val="500"/>
              </a:spcAft>
              <a:buFont typeface="Arial" panose="020B0604020202020204" pitchFamily="34" charset="0"/>
              <a:buChar char="•"/>
            </a:pPr>
            <a:r>
              <a:rPr lang="en-US" sz="1400">
                <a:latin typeface="Arial"/>
                <a:cs typeface="Arial"/>
              </a:rPr>
              <a:t>Plan to reduce the licensee’s greenhouse gas emissions and reliance on fossil fuels, in accordance with New York’s Climate Leadership and Community Protection Act; </a:t>
            </a:r>
          </a:p>
          <a:p>
            <a:pPr marL="457200" lvl="1">
              <a:spcBef>
                <a:spcPts val="0"/>
              </a:spcBef>
              <a:spcAft>
                <a:spcPts val="500"/>
              </a:spcAft>
              <a:buFont typeface="Arial" panose="020B0604020202020204" pitchFamily="34" charset="0"/>
              <a:buChar char="•"/>
            </a:pPr>
            <a:r>
              <a:rPr lang="en-US" sz="1400">
                <a:latin typeface="Arial"/>
                <a:cs typeface="Arial"/>
              </a:rPr>
              <a:t>Ecological regeneration practices; and</a:t>
            </a:r>
          </a:p>
          <a:p>
            <a:pPr marL="457200" lvl="1">
              <a:spcBef>
                <a:spcPts val="0"/>
              </a:spcBef>
              <a:spcAft>
                <a:spcPts val="500"/>
              </a:spcAft>
              <a:buFont typeface="Arial" panose="020B0604020202020204" pitchFamily="34" charset="0"/>
              <a:buChar char="•"/>
            </a:pPr>
            <a:r>
              <a:rPr lang="en-US" sz="1400">
                <a:latin typeface="Arial"/>
                <a:cs typeface="Arial"/>
              </a:rPr>
              <a:t>Water conservation.</a:t>
            </a:r>
          </a:p>
        </p:txBody>
      </p:sp>
    </p:spTree>
    <p:extLst>
      <p:ext uri="{BB962C8B-B14F-4D97-AF65-F5344CB8AC3E}">
        <p14:creationId xmlns:p14="http://schemas.microsoft.com/office/powerpoint/2010/main" val="1875420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416990"/>
            <a:ext cx="9144000" cy="708511"/>
          </a:xfrm>
        </p:spPr>
        <p:txBody>
          <a:bodyPr>
            <a:noAutofit/>
          </a:bodyPr>
          <a:lstStyle/>
          <a:p>
            <a:r>
              <a:rPr lang="en-US" sz="2400" b="1">
                <a:solidFill>
                  <a:srgbClr val="002D73"/>
                </a:solidFill>
                <a:latin typeface="Arial"/>
                <a:cs typeface="Arial"/>
              </a:rPr>
              <a:t>Proposed Packaging and Labeling &amp; Marketing and Advertising (PLMA) Regulations </a:t>
            </a:r>
            <a:endParaRPr lang="en-US" sz="2400" b="1">
              <a:solidFill>
                <a:srgbClr val="002D73"/>
              </a:solidFill>
            </a:endParaRP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241791" y="1344496"/>
            <a:ext cx="6791022" cy="3726651"/>
          </a:xfrm>
        </p:spPr>
        <p:txBody>
          <a:bodyPr vert="horz" lIns="91440" tIns="45720" rIns="91440" bIns="45720" rtlCol="0" anchor="t">
            <a:noAutofit/>
          </a:bodyPr>
          <a:lstStyle/>
          <a:p>
            <a:pPr>
              <a:spcAft>
                <a:spcPts val="600"/>
              </a:spcAft>
              <a:defRPr/>
            </a:pPr>
            <a:r>
              <a:rPr lang="en-US" sz="1600">
                <a:latin typeface="Arial"/>
                <a:cs typeface="Arial"/>
              </a:rPr>
              <a:t>This month, the CCB </a:t>
            </a:r>
            <a:r>
              <a:rPr lang="en-US" sz="1600" b="1">
                <a:latin typeface="Arial"/>
                <a:cs typeface="Arial"/>
              </a:rPr>
              <a:t>revised</a:t>
            </a:r>
            <a:r>
              <a:rPr lang="en-US" sz="1600">
                <a:latin typeface="Arial"/>
                <a:cs typeface="Arial"/>
              </a:rPr>
              <a:t> the proposed Packaging and Labeling &amp; Marketing and Advertising (PLMA) regulations </a:t>
            </a:r>
            <a:r>
              <a:rPr lang="en-US" sz="1600" b="1">
                <a:latin typeface="Arial"/>
                <a:cs typeface="Arial"/>
              </a:rPr>
              <a:t>as a result of public comment.</a:t>
            </a:r>
            <a:r>
              <a:rPr lang="en-US" sz="1600">
                <a:latin typeface="Arial"/>
                <a:cs typeface="Arial"/>
              </a:rPr>
              <a:t> These revised regulations are not finalized.</a:t>
            </a:r>
          </a:p>
          <a:p>
            <a:pPr>
              <a:spcAft>
                <a:spcPts val="600"/>
              </a:spcAft>
              <a:defRPr/>
            </a:pPr>
            <a:r>
              <a:rPr lang="en-US" sz="1600">
                <a:latin typeface="Arial"/>
                <a:cs typeface="Arial"/>
              </a:rPr>
              <a:t>Revisions will:</a:t>
            </a:r>
          </a:p>
          <a:p>
            <a:pPr lvl="1">
              <a:spcAft>
                <a:spcPts val="600"/>
              </a:spcAft>
              <a:defRPr/>
            </a:pPr>
            <a:r>
              <a:rPr lang="en-US" sz="1200">
                <a:latin typeface="Arial"/>
                <a:cs typeface="Arial"/>
              </a:rPr>
              <a:t>Create more flexibility for licensees to build their brands while maintaining robust public health standards;</a:t>
            </a:r>
          </a:p>
          <a:p>
            <a:pPr lvl="1">
              <a:spcAft>
                <a:spcPts val="600"/>
              </a:spcAft>
              <a:defRPr/>
            </a:pPr>
            <a:r>
              <a:rPr lang="en-US" sz="1200">
                <a:latin typeface="Arial"/>
                <a:cs typeface="Arial"/>
              </a:rPr>
              <a:t>Allow additional use of images, branding, and graphics in cannabis product packaging and labeling, including through special branding material; and</a:t>
            </a:r>
          </a:p>
          <a:p>
            <a:pPr lvl="1">
              <a:spcAft>
                <a:spcPts val="600"/>
              </a:spcAft>
              <a:defRPr/>
            </a:pPr>
            <a:r>
              <a:rPr lang="en-US" sz="1200">
                <a:latin typeface="Arial"/>
                <a:cs typeface="Arial"/>
              </a:rPr>
              <a:t>Strengthen sustainability efforts by allowing licensees to conduct redemption programs as part of an approved sustainability plan.</a:t>
            </a:r>
          </a:p>
          <a:p>
            <a:pPr>
              <a:spcAft>
                <a:spcPts val="1200"/>
              </a:spcAft>
              <a:defRPr/>
            </a:pPr>
            <a:r>
              <a:rPr lang="en-US" sz="1600">
                <a:latin typeface="Arial"/>
                <a:cs typeface="Arial"/>
              </a:rPr>
              <a:t>Revised regulations have been filed for additional 45-day comment period. Comments can be filed by email at </a:t>
            </a:r>
            <a:r>
              <a:rPr lang="en-US" sz="1600">
                <a:latin typeface="Arial"/>
                <a:cs typeface="Arial"/>
                <a:hlinkClick r:id="rId3"/>
              </a:rPr>
              <a:t>regulations@ocm.ny.gov</a:t>
            </a:r>
            <a:r>
              <a:rPr lang="en-US" sz="1600">
                <a:latin typeface="Arial"/>
                <a:cs typeface="Arial"/>
              </a:rPr>
              <a:t> </a:t>
            </a:r>
            <a:endParaRPr lang="en-US" sz="1800">
              <a:solidFill>
                <a:prstClr val="black"/>
              </a:solidFill>
            </a:endParaRPr>
          </a:p>
        </p:txBody>
      </p:sp>
      <p:pic>
        <p:nvPicPr>
          <p:cNvPr id="4" name="Picture 3">
            <a:extLst>
              <a:ext uri="{FF2B5EF4-FFF2-40B4-BE49-F238E27FC236}">
                <a16:creationId xmlns:a16="http://schemas.microsoft.com/office/drawing/2014/main" id="{2DD1027E-DCD3-434A-89AA-B7CCF246F72E}"/>
              </a:ext>
            </a:extLst>
          </p:cNvPr>
          <p:cNvPicPr>
            <a:picLocks noChangeAspect="1"/>
          </p:cNvPicPr>
          <p:nvPr/>
        </p:nvPicPr>
        <p:blipFill>
          <a:blip r:embed="rId4"/>
          <a:stretch>
            <a:fillRect/>
          </a:stretch>
        </p:blipFill>
        <p:spPr>
          <a:xfrm>
            <a:off x="7130304" y="1836657"/>
            <a:ext cx="1331258" cy="1331258"/>
          </a:xfrm>
          <a:prstGeom prst="rect">
            <a:avLst/>
          </a:prstGeom>
        </p:spPr>
      </p:pic>
      <p:sp>
        <p:nvSpPr>
          <p:cNvPr id="8" name="TextBox 7">
            <a:extLst>
              <a:ext uri="{FF2B5EF4-FFF2-40B4-BE49-F238E27FC236}">
                <a16:creationId xmlns:a16="http://schemas.microsoft.com/office/drawing/2014/main" id="{992DCBA6-114D-4F2A-BE2A-4B78A6BEBEB4}"/>
              </a:ext>
            </a:extLst>
          </p:cNvPr>
          <p:cNvSpPr txBox="1"/>
          <p:nvPr/>
        </p:nvSpPr>
        <p:spPr>
          <a:xfrm>
            <a:off x="7032813" y="1212869"/>
            <a:ext cx="13648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7681"/>
                </a:solidFill>
                <a:effectLst/>
                <a:uLnTx/>
                <a:uFillTx/>
                <a:latin typeface="Arial" panose="020B0604020202020204" pitchFamily="34" charset="0"/>
                <a:ea typeface="+mn-ea"/>
                <a:cs typeface="Arial" panose="020B0604020202020204" pitchFamily="34" charset="0"/>
              </a:rPr>
              <a:t>Scan for a direct link to the proposed regulations: </a:t>
            </a:r>
          </a:p>
        </p:txBody>
      </p:sp>
      <p:pic>
        <p:nvPicPr>
          <p:cNvPr id="9" name="Picture 8">
            <a:extLst>
              <a:ext uri="{FF2B5EF4-FFF2-40B4-BE49-F238E27FC236}">
                <a16:creationId xmlns:a16="http://schemas.microsoft.com/office/drawing/2014/main" id="{8FE76D2D-7021-4F1A-B9BF-CE0016CDF10C}"/>
              </a:ext>
            </a:extLst>
          </p:cNvPr>
          <p:cNvPicPr>
            <a:picLocks noChangeAspect="1"/>
          </p:cNvPicPr>
          <p:nvPr/>
        </p:nvPicPr>
        <p:blipFill>
          <a:blip r:embed="rId5"/>
          <a:stretch>
            <a:fillRect/>
          </a:stretch>
        </p:blipFill>
        <p:spPr>
          <a:xfrm>
            <a:off x="7216028" y="3167915"/>
            <a:ext cx="1159809" cy="1159809"/>
          </a:xfrm>
          <a:prstGeom prst="rect">
            <a:avLst/>
          </a:prstGeom>
        </p:spPr>
      </p:pic>
    </p:spTree>
    <p:extLst>
      <p:ext uri="{BB962C8B-B14F-4D97-AF65-F5344CB8AC3E}">
        <p14:creationId xmlns:p14="http://schemas.microsoft.com/office/powerpoint/2010/main" val="355819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E0CA-DD3C-4766-AD18-6116EA0C631D}"/>
              </a:ext>
            </a:extLst>
          </p:cNvPr>
          <p:cNvSpPr>
            <a:spLocks noGrp="1"/>
          </p:cNvSpPr>
          <p:nvPr>
            <p:ph type="title"/>
          </p:nvPr>
        </p:nvSpPr>
        <p:spPr>
          <a:xfrm>
            <a:off x="457200" y="342900"/>
            <a:ext cx="8229600" cy="857250"/>
          </a:xfrm>
        </p:spPr>
        <p:txBody>
          <a:bodyPr>
            <a:normAutofit/>
          </a:bodyPr>
          <a:lstStyle/>
          <a:p>
            <a:r>
              <a:rPr lang="en-US" sz="4000" b="1" dirty="0">
                <a:solidFill>
                  <a:srgbClr val="002D73"/>
                </a:solidFill>
                <a:latin typeface="Arial"/>
                <a:cs typeface="Arial"/>
              </a:rPr>
              <a:t>Comment on Regulations</a:t>
            </a:r>
            <a:endParaRPr lang="en-US" sz="4000" b="1" dirty="0"/>
          </a:p>
        </p:txBody>
      </p:sp>
      <p:sp>
        <p:nvSpPr>
          <p:cNvPr id="3" name="Content Placeholder 2">
            <a:extLst>
              <a:ext uri="{FF2B5EF4-FFF2-40B4-BE49-F238E27FC236}">
                <a16:creationId xmlns:a16="http://schemas.microsoft.com/office/drawing/2014/main" id="{AFC2CB2E-F42A-4B34-9221-C84F74D1E7B7}"/>
              </a:ext>
            </a:extLst>
          </p:cNvPr>
          <p:cNvSpPr>
            <a:spLocks noGrp="1"/>
          </p:cNvSpPr>
          <p:nvPr>
            <p:ph idx="1"/>
          </p:nvPr>
        </p:nvSpPr>
        <p:spPr/>
        <p:txBody>
          <a:bodyPr>
            <a:normAutofit fontScale="85000" lnSpcReduction="20000"/>
          </a:bodyPr>
          <a:lstStyle/>
          <a:p>
            <a:pPr>
              <a:lnSpc>
                <a:spcPct val="120000"/>
              </a:lnSpc>
              <a:spcBef>
                <a:spcPts val="0"/>
              </a:spcBef>
              <a:spcAft>
                <a:spcPts val="1200"/>
              </a:spcAft>
            </a:pPr>
            <a:r>
              <a:rPr lang="en-US" dirty="0"/>
              <a:t>The proposed regulations will be filed for a 60-day public comment period beginning December 14</a:t>
            </a:r>
            <a:r>
              <a:rPr lang="en-US" baseline="30000" dirty="0"/>
              <a:t>th</a:t>
            </a:r>
            <a:r>
              <a:rPr lang="en-US" dirty="0"/>
              <a:t>, 2022.</a:t>
            </a:r>
          </a:p>
          <a:p>
            <a:pPr algn="l" rtl="0" fontAlgn="base">
              <a:lnSpc>
                <a:spcPct val="120000"/>
              </a:lnSpc>
              <a:spcBef>
                <a:spcPts val="0"/>
              </a:spcBef>
              <a:spcAft>
                <a:spcPts val="12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Comments can be filed by email at </a:t>
            </a:r>
            <a:r>
              <a:rPr lang="en-US" b="0" i="0" u="sng" strike="noStrike" dirty="0">
                <a:solidFill>
                  <a:srgbClr val="0000FF"/>
                </a:solidFill>
                <a:effectLst/>
                <a:latin typeface="Arial" panose="020B0604020202020204" pitchFamily="34" charset="0"/>
                <a:hlinkClick r:id="rId3"/>
              </a:rPr>
              <a:t>regulations@ocm.ny.gov</a:t>
            </a:r>
            <a:r>
              <a:rPr lang="en-US" b="0" i="0" u="none" strike="noStrike" dirty="0">
                <a:solidFill>
                  <a:srgbClr val="000000"/>
                </a:solidFill>
                <a:effectLst/>
                <a:latin typeface="Arial" panose="020B0604020202020204" pitchFamily="34" charset="0"/>
              </a:rPr>
              <a:t> or sent via mail to:</a:t>
            </a:r>
            <a:r>
              <a:rPr lang="en-US" b="0" i="0" dirty="0">
                <a:solidFill>
                  <a:srgbClr val="000000"/>
                </a:solidFill>
                <a:effectLst/>
                <a:latin typeface="Arial" panose="020B0604020202020204" pitchFamily="34" charset="0"/>
              </a:rPr>
              <a:t>​</a:t>
            </a:r>
          </a:p>
          <a:p>
            <a:pPr marL="0" indent="0" algn="ctr" rtl="0" fontAlgn="base">
              <a:lnSpc>
                <a:spcPct val="120000"/>
              </a:lnSpc>
              <a:spcBef>
                <a:spcPts val="0"/>
              </a:spcBef>
              <a:buNone/>
            </a:pPr>
            <a:r>
              <a:rPr lang="en-US" sz="2600" b="0" i="0" u="none" strike="noStrike" dirty="0">
                <a:solidFill>
                  <a:srgbClr val="000000"/>
                </a:solidFill>
                <a:effectLst/>
                <a:latin typeface="Arial" panose="020B0604020202020204" pitchFamily="34" charset="0"/>
              </a:rPr>
              <a:t>New York State Office of Cannabis Management</a:t>
            </a:r>
            <a:r>
              <a:rPr lang="en-US" sz="2600" b="0" i="0" dirty="0">
                <a:solidFill>
                  <a:srgbClr val="000000"/>
                </a:solidFill>
                <a:effectLst/>
                <a:latin typeface="Arial" panose="020B0604020202020204" pitchFamily="34" charset="0"/>
              </a:rPr>
              <a:t>​</a:t>
            </a:r>
          </a:p>
          <a:p>
            <a:pPr marL="0" indent="0" algn="ctr" rtl="0" fontAlgn="base">
              <a:lnSpc>
                <a:spcPct val="120000"/>
              </a:lnSpc>
              <a:spcBef>
                <a:spcPts val="0"/>
              </a:spcBef>
              <a:buNone/>
            </a:pPr>
            <a:r>
              <a:rPr lang="en-US" sz="2600" b="0" i="0" u="none" strike="noStrike" dirty="0">
                <a:solidFill>
                  <a:srgbClr val="000000"/>
                </a:solidFill>
                <a:effectLst/>
                <a:latin typeface="Arial" panose="020B0604020202020204" pitchFamily="34" charset="0"/>
              </a:rPr>
              <a:t>PO Box 2071 Albany, NY 12220</a:t>
            </a:r>
            <a:r>
              <a:rPr lang="en-US" sz="2600" b="0" i="0" dirty="0">
                <a:solidFill>
                  <a:srgbClr val="000000"/>
                </a:solidFill>
                <a:effectLst/>
                <a:latin typeface="Arial" panose="020B0604020202020204" pitchFamily="34" charset="0"/>
              </a:rPr>
              <a:t>​</a:t>
            </a:r>
          </a:p>
          <a:p>
            <a:pPr marL="0" indent="0" algn="l" rtl="0" fontAlgn="base">
              <a:buNone/>
            </a:pP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EE60ED2-DB17-46FC-8032-2695EA953B6B}"/>
              </a:ext>
            </a:extLst>
          </p:cNvPr>
          <p:cNvSpPr>
            <a:spLocks noGrp="1"/>
          </p:cNvSpPr>
          <p:nvPr>
            <p:ph type="sldNum" sz="quarter" idx="12"/>
          </p:nvPr>
        </p:nvSpPr>
        <p:spPr/>
        <p:txBody>
          <a:bodyPr/>
          <a:lstStyle/>
          <a:p>
            <a:fld id="{A7754AA7-8025-408E-B296-E2B43FE08638}" type="slidenum">
              <a:rPr lang="en-US" smtClean="0"/>
              <a:t>35</a:t>
            </a:fld>
            <a:endParaRPr lang="en-US"/>
          </a:p>
        </p:txBody>
      </p:sp>
    </p:spTree>
    <p:extLst>
      <p:ext uri="{BB962C8B-B14F-4D97-AF65-F5344CB8AC3E}">
        <p14:creationId xmlns:p14="http://schemas.microsoft.com/office/powerpoint/2010/main" val="1899709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D34582-F9AC-4545-AC77-1474756B9DAC}"/>
              </a:ext>
            </a:extLst>
          </p:cNvPr>
          <p:cNvSpPr txBox="1"/>
          <p:nvPr/>
        </p:nvSpPr>
        <p:spPr>
          <a:xfrm>
            <a:off x="170388" y="2130206"/>
            <a:ext cx="4326111"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legal in NYS?</a:t>
            </a:r>
          </a:p>
        </p:txBody>
      </p:sp>
    </p:spTree>
    <p:extLst>
      <p:ext uri="{BB962C8B-B14F-4D97-AF65-F5344CB8AC3E}">
        <p14:creationId xmlns:p14="http://schemas.microsoft.com/office/powerpoint/2010/main" val="2780637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27461"/>
            <a:ext cx="9144000" cy="708511"/>
          </a:xfrm>
        </p:spPr>
        <p:txBody>
          <a:bodyPr>
            <a:noAutofit/>
          </a:bodyPr>
          <a:lstStyle/>
          <a:p>
            <a:r>
              <a:rPr lang="en-US" sz="3200" b="1" dirty="0">
                <a:solidFill>
                  <a:srgbClr val="002D73"/>
                </a:solidFill>
              </a:rPr>
              <a:t>What is Legal in NYS – Possessing Cannabis</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67175" y="998787"/>
            <a:ext cx="5688166" cy="3918394"/>
          </a:xfrm>
        </p:spPr>
        <p:txBody>
          <a:bodyPr vert="horz" lIns="91440" tIns="45720" rIns="91440" bIns="45720" rtlCol="0" anchor="t">
            <a:noAutofit/>
          </a:bodyPr>
          <a:lstStyle/>
          <a:p>
            <a:pPr>
              <a:spcAft>
                <a:spcPts val="1200"/>
              </a:spcAf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21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buy and posses:</a:t>
            </a:r>
          </a:p>
          <a:p>
            <a:pPr lvl="1">
              <a:spcAft>
                <a:spcPts val="1200"/>
              </a:spcAft>
              <a:defRPr/>
            </a:pPr>
            <a:r>
              <a:rPr lang="en-US" sz="1600" dirty="0">
                <a:solidFill>
                  <a:prstClr val="black"/>
                </a:solidFill>
              </a:rPr>
              <a:t>Up to three ounces of cannabis flower</a:t>
            </a:r>
          </a:p>
          <a:p>
            <a:pPr lvl="1">
              <a:spcAft>
                <a:spcPts val="1200"/>
              </a:spcAft>
              <a:defRPr/>
            </a:pPr>
            <a:r>
              <a:rPr lang="en-US" sz="1600" dirty="0">
                <a:solidFill>
                  <a:prstClr val="black"/>
                </a:solidFill>
              </a:rPr>
              <a:t>Up to 24 grams of concentrated cannabis (oils, tincture, edibles, vapes, etc.</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r>
              <a:rPr lang="en-US" sz="1800" dirty="0">
                <a:solidFill>
                  <a:prstClr val="black"/>
                </a:solidFill>
              </a:rPr>
              <a:t>Cannabis can be consumed in a private home or state-licensed on-site consumption site </a:t>
            </a:r>
          </a:p>
          <a:p>
            <a:pPr lvl="1">
              <a:spcAft>
                <a:spcPts val="1200"/>
              </a:spcAft>
              <a:defRPr/>
            </a:pPr>
            <a:r>
              <a:rPr lang="en-US" sz="1600" dirty="0">
                <a:solidFill>
                  <a:prstClr val="black"/>
                </a:solidFill>
              </a:rPr>
              <a:t>Currently there are no licensed on-site consumption sites</a:t>
            </a:r>
          </a:p>
          <a:p>
            <a:pPr>
              <a:spcAft>
                <a:spcPts val="1200"/>
              </a:spcAft>
              <a:defRPr/>
            </a:pPr>
            <a:r>
              <a:rPr lang="en-US" sz="1800" dirty="0">
                <a:solidFill>
                  <a:prstClr val="black"/>
                </a:solidFill>
              </a:rPr>
              <a:t>Vaping and smoking cannabis is not allowed anywhere vaping and smoking tobacco isn’t allowed</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dirty="0">
              <a:solidFill>
                <a:prstClr val="black"/>
              </a:solidFill>
            </a:endParaRPr>
          </a:p>
        </p:txBody>
      </p:sp>
      <p:pic>
        <p:nvPicPr>
          <p:cNvPr id="10" name="Picture 9">
            <a:extLst>
              <a:ext uri="{FF2B5EF4-FFF2-40B4-BE49-F238E27FC236}">
                <a16:creationId xmlns:a16="http://schemas.microsoft.com/office/drawing/2014/main" id="{2B23BB77-8E75-40AF-A09D-993A5ADCA3A0}"/>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755341" y="1454213"/>
            <a:ext cx="3229978" cy="2422483"/>
          </a:xfrm>
          <a:prstGeom prst="rect">
            <a:avLst/>
          </a:prstGeom>
        </p:spPr>
      </p:pic>
      <p:sp>
        <p:nvSpPr>
          <p:cNvPr id="11" name="TextBox 10">
            <a:extLst>
              <a:ext uri="{FF2B5EF4-FFF2-40B4-BE49-F238E27FC236}">
                <a16:creationId xmlns:a16="http://schemas.microsoft.com/office/drawing/2014/main" id="{F4A92E82-54FE-4345-8715-651F22F24423}"/>
              </a:ext>
            </a:extLst>
          </p:cNvPr>
          <p:cNvSpPr txBox="1"/>
          <p:nvPr/>
        </p:nvSpPr>
        <p:spPr>
          <a:xfrm>
            <a:off x="5818183" y="3876696"/>
            <a:ext cx="3429000" cy="230832"/>
          </a:xfrm>
          <a:prstGeom prst="rect">
            <a:avLst/>
          </a:prstGeom>
          <a:noFill/>
        </p:spPr>
        <p:txBody>
          <a:bodyPr wrap="square" rtlCol="0">
            <a:spAutoFit/>
          </a:bodyPr>
          <a:lstStyle/>
          <a:p>
            <a:r>
              <a:rPr lang="en-US" sz="900">
                <a:hlinkClick r:id="rId4" tooltip="https://wtcs.pressbooks.pub/pharmacology/chapter/1-5-nausea-and-vomiting-antiemetic-antinausea-drugs/"/>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154259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200" b="1" dirty="0">
                <a:solidFill>
                  <a:srgbClr val="002D73"/>
                </a:solidFill>
              </a:rPr>
              <a:t>What is Legal in NYS – Growing Cannabis</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175780" y="1062680"/>
            <a:ext cx="5426302" cy="3918394"/>
          </a:xfrm>
        </p:spPr>
        <p:txBody>
          <a:bodyPr vert="horz" lIns="91440" tIns="45720" rIns="91440" bIns="45720" rtlCol="0" anchor="t">
            <a:noAutofit/>
          </a:bodyPr>
          <a:lstStyle/>
          <a:p>
            <a:pPr>
              <a:spcAft>
                <a:spcPts val="1200"/>
              </a:spcAft>
              <a:defRPr/>
            </a:pPr>
            <a:r>
              <a:rPr lang="en-US" sz="2000" dirty="0">
                <a:latin typeface="Arial"/>
                <a:cs typeface="Arial"/>
              </a:rPr>
              <a:t>As of 10/30/22 h</a:t>
            </a:r>
            <a:r>
              <a:rPr kumimoji="0" lang="en-US" sz="2000" b="0" i="0" u="none" strike="noStrike" kern="1200" cap="none" spc="0" normalizeH="0" baseline="0" noProof="0" dirty="0" err="1">
                <a:ln>
                  <a:noFill/>
                </a:ln>
                <a:effectLst/>
                <a:uLnTx/>
                <a:uFillTx/>
                <a:latin typeface="Arial"/>
                <a:cs typeface="Arial"/>
              </a:rPr>
              <a:t>ome</a:t>
            </a:r>
            <a:r>
              <a:rPr kumimoji="0" lang="en-US" sz="2000" b="0" i="0" u="none" strike="noStrike" kern="1200" cap="none" spc="0" normalizeH="0" baseline="0" noProof="0" dirty="0">
                <a:ln>
                  <a:noFill/>
                </a:ln>
                <a:effectLst/>
                <a:uLnTx/>
                <a:uFillTx/>
                <a:latin typeface="Arial"/>
                <a:cs typeface="Arial"/>
              </a:rPr>
              <a:t> cultivation is </a:t>
            </a:r>
            <a:r>
              <a:rPr kumimoji="0" lang="en-US" sz="2000" b="1" i="0" u="none" strike="noStrike" kern="1200" cap="none" spc="0" normalizeH="0" baseline="0" noProof="0" dirty="0">
                <a:ln>
                  <a:noFill/>
                </a:ln>
                <a:effectLst/>
                <a:uLnTx/>
                <a:uFillTx/>
                <a:latin typeface="Arial"/>
                <a:cs typeface="Arial"/>
              </a:rPr>
              <a:t>only legal for NYS certified medical </a:t>
            </a:r>
            <a:r>
              <a:rPr kumimoji="0" lang="en-US" sz="2000" i="0" u="none" strike="noStrike" kern="1200" cap="none" spc="0" normalizeH="0" baseline="0" noProof="0" dirty="0">
                <a:ln>
                  <a:noFill/>
                </a:ln>
                <a:effectLst/>
                <a:uLnTx/>
                <a:uFillTx/>
                <a:latin typeface="Arial"/>
                <a:cs typeface="Arial"/>
              </a:rPr>
              <a:t>patients and </a:t>
            </a:r>
            <a:r>
              <a:rPr lang="en-US" sz="2000" dirty="0">
                <a:latin typeface="Arial"/>
                <a:cs typeface="Arial"/>
              </a:rPr>
              <a:t>their designated caregivers </a:t>
            </a:r>
            <a:endPar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spcAft>
                <a:spcPts val="1200"/>
              </a:spcAft>
              <a:defRPr/>
            </a:pPr>
            <a:r>
              <a:rPr kumimoji="0" lang="en-US" sz="2000" b="0" i="0" u="none" strike="noStrike" kern="1200" cap="none" spc="0" normalizeH="0" baseline="0" noProof="0" dirty="0">
                <a:ln>
                  <a:noFill/>
                </a:ln>
                <a:effectLst/>
                <a:uLnTx/>
                <a:uFillTx/>
                <a:latin typeface="Arial"/>
                <a:cs typeface="Arial"/>
              </a:rPr>
              <a:t>Eventually, New Yorkers who are 21 and older can grow in their own home:</a:t>
            </a:r>
            <a:endParaRPr lang="en-US" sz="2000" b="0" i="0" u="none" strike="noStrike" kern="1200" cap="none" spc="0" normalizeH="0" baseline="0" noProof="0" dirty="0">
              <a:ln>
                <a:noFill/>
              </a:ln>
              <a:effectLst/>
              <a:uLnTx/>
              <a:uFillTx/>
              <a:latin typeface="Arial"/>
              <a:cs typeface="Arial"/>
            </a:endParaRPr>
          </a:p>
          <a:p>
            <a:pPr lvl="1">
              <a:spcAft>
                <a:spcPts val="1200"/>
              </a:spcAft>
              <a:defRPr/>
            </a:pPr>
            <a:r>
              <a:rPr lang="en-US" sz="1600" dirty="0">
                <a:latin typeface="Arial"/>
                <a:cs typeface="Arial"/>
              </a:rPr>
              <a:t>Up to six plants for personal use (3 mature plants and 3 immature plants)</a:t>
            </a:r>
          </a:p>
          <a:p>
            <a:pPr lvl="1">
              <a:spcAft>
                <a:spcPts val="1200"/>
              </a:spcAft>
              <a:defRPr/>
            </a:pPr>
            <a:r>
              <a:rPr kumimoji="0" lang="en-US" sz="1600" b="0" i="0" u="none" strike="noStrike" kern="1200" cap="none" spc="0" normalizeH="0" baseline="0" noProof="0" dirty="0">
                <a:ln>
                  <a:noFill/>
                </a:ln>
                <a:effectLst/>
                <a:uLnTx/>
                <a:uFillTx/>
                <a:latin typeface="Arial"/>
                <a:cs typeface="Arial"/>
              </a:rPr>
              <a:t>A maximum of 12 plants per household (even if there are three or more adults over the age of 21)</a:t>
            </a:r>
            <a:endParaRPr lang="en-US" sz="1600" b="0" i="0" u="none" strike="noStrike" kern="1200" cap="none" spc="0" normalizeH="0" baseline="0" noProof="0" dirty="0">
              <a:ln>
                <a:noFill/>
              </a:ln>
              <a:effectLst/>
              <a:uLnTx/>
              <a:uFillTx/>
              <a:latin typeface="Arial"/>
              <a:cs typeface="Arial"/>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dirty="0">
              <a:solidFill>
                <a:prstClr val="black"/>
              </a:solidFill>
            </a:endParaRPr>
          </a:p>
        </p:txBody>
      </p:sp>
      <p:pic>
        <p:nvPicPr>
          <p:cNvPr id="5" name="Picture 4" descr="A group of potted plants&#10;&#10;Description automatically generated with medium confidence">
            <a:extLst>
              <a:ext uri="{FF2B5EF4-FFF2-40B4-BE49-F238E27FC236}">
                <a16:creationId xmlns:a16="http://schemas.microsoft.com/office/drawing/2014/main" id="{A308634A-73F5-4EDF-8EB1-91073A6DB1E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92308" y="1346146"/>
            <a:ext cx="3275912" cy="2451207"/>
          </a:xfrm>
          <a:prstGeom prst="rect">
            <a:avLst/>
          </a:prstGeom>
        </p:spPr>
      </p:pic>
      <p:sp>
        <p:nvSpPr>
          <p:cNvPr id="6" name="TextBox 5">
            <a:extLst>
              <a:ext uri="{FF2B5EF4-FFF2-40B4-BE49-F238E27FC236}">
                <a16:creationId xmlns:a16="http://schemas.microsoft.com/office/drawing/2014/main" id="{9BEA78AA-666D-43BC-90D6-F72EE77F7E8F}"/>
              </a:ext>
            </a:extLst>
          </p:cNvPr>
          <p:cNvSpPr txBox="1"/>
          <p:nvPr/>
        </p:nvSpPr>
        <p:spPr>
          <a:xfrm>
            <a:off x="5960563" y="3805634"/>
            <a:ext cx="2086632" cy="369332"/>
          </a:xfrm>
          <a:prstGeom prst="rect">
            <a:avLst/>
          </a:prstGeom>
          <a:noFill/>
        </p:spPr>
        <p:txBody>
          <a:bodyPr wrap="square" rtlCol="0">
            <a:spAutoFit/>
          </a:bodyPr>
          <a:lstStyle/>
          <a:p>
            <a:r>
              <a:rPr lang="en-US" sz="900">
                <a:hlinkClick r:id="rId4" tooltip="https://www.growery.org/forums/showflat.php/Number/388734"/>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31122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457200" y="285750"/>
            <a:ext cx="8229600" cy="857250"/>
          </a:xfrm>
        </p:spPr>
        <p:txBody>
          <a:bodyPr>
            <a:normAutofit/>
          </a:bodyPr>
          <a:lstStyle/>
          <a:p>
            <a:r>
              <a:rPr lang="en-US" sz="3200" b="1" dirty="0">
                <a:solidFill>
                  <a:srgbClr val="002D73"/>
                </a:solidFill>
              </a:rPr>
              <a:t>Who is Eligible for Medical Home Grow</a:t>
            </a:r>
          </a:p>
        </p:txBody>
      </p:sp>
      <p:graphicFrame>
        <p:nvGraphicFramePr>
          <p:cNvPr id="3" name="Diagram 2">
            <a:extLst>
              <a:ext uri="{FF2B5EF4-FFF2-40B4-BE49-F238E27FC236}">
                <a16:creationId xmlns:a16="http://schemas.microsoft.com/office/drawing/2014/main" id="{ED739622-3E25-4E33-9893-B6C00A32DF86}"/>
              </a:ext>
            </a:extLst>
          </p:cNvPr>
          <p:cNvGraphicFramePr/>
          <p:nvPr>
            <p:extLst>
              <p:ext uri="{D42A27DB-BD31-4B8C-83A1-F6EECF244321}">
                <p14:modId xmlns:p14="http://schemas.microsoft.com/office/powerpoint/2010/main" val="1192960976"/>
              </p:ext>
            </p:extLst>
          </p:nvPr>
        </p:nvGraphicFramePr>
        <p:xfrm>
          <a:off x="267439" y="1096593"/>
          <a:ext cx="8609121" cy="339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74C74A9-EE7B-4444-975B-E2E7D09A656B}"/>
              </a:ext>
            </a:extLst>
          </p:cNvPr>
          <p:cNvSpPr txBox="1"/>
          <p:nvPr/>
        </p:nvSpPr>
        <p:spPr>
          <a:xfrm>
            <a:off x="425017" y="3862241"/>
            <a:ext cx="8311719" cy="369332"/>
          </a:xfrm>
          <a:prstGeom prst="rect">
            <a:avLst/>
          </a:prstGeom>
          <a:noFill/>
        </p:spPr>
        <p:txBody>
          <a:bodyPr wrap="square" rtlCol="0">
            <a:spAutoFit/>
          </a:bodyPr>
          <a:lstStyle/>
          <a:p>
            <a:pPr algn="ctr"/>
            <a:r>
              <a:rPr lang="en-US" b="1" dirty="0">
                <a:solidFill>
                  <a:srgbClr val="FF0000"/>
                </a:solidFill>
              </a:rPr>
              <a:t>Must be registered in NYS Medical Cannabis Program</a:t>
            </a:r>
          </a:p>
        </p:txBody>
      </p:sp>
    </p:spTree>
    <p:extLst>
      <p:ext uri="{BB962C8B-B14F-4D97-AF65-F5344CB8AC3E}">
        <p14:creationId xmlns:p14="http://schemas.microsoft.com/office/powerpoint/2010/main" val="278550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70"/>
            <a:ext cx="9144000" cy="760015"/>
          </a:xfrm>
        </p:spPr>
        <p:txBody>
          <a:bodyPr>
            <a:noAutofit/>
          </a:bodyPr>
          <a:lstStyle/>
          <a:p>
            <a:r>
              <a:rPr lang="en-US" sz="3200" b="1">
                <a:solidFill>
                  <a:srgbClr val="002D73"/>
                </a:solidFill>
              </a:rPr>
              <a:t>What is the MRTA?</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193629" y="1114185"/>
            <a:ext cx="5008992" cy="3829290"/>
          </a:xfrm>
        </p:spPr>
        <p:txBody>
          <a:bodyPr vert="horz" lIns="91440" tIns="45720" rIns="91440" bIns="45720" rtlCol="0" anchor="t">
            <a:noAutofit/>
          </a:bodyPr>
          <a:lstStyle/>
          <a:p>
            <a:pPr>
              <a:spcAft>
                <a:spcPts val="1200"/>
              </a:spcAf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MRTA was signed into law on March 31, 2021</a:t>
            </a:r>
            <a:endParaRPr lang="en-US" sz="2000">
              <a:solidFill>
                <a:prstClr val="black"/>
              </a:solidFill>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Legalized adult-use cannabis (recreational marijuana) while also expanding the State’s existing medical cannabis and cannabinoid (CBD) hemp programs </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sz="2000">
                <a:solidFill>
                  <a:prstClr val="black"/>
                </a:solidFill>
              </a:rPr>
              <a:t>Legalization represents a shift to a </a:t>
            </a:r>
            <a:r>
              <a:rPr lang="en-US" sz="2000" b="1">
                <a:solidFill>
                  <a:prstClr val="black"/>
                </a:solidFill>
              </a:rPr>
              <a:t>public health framework</a:t>
            </a:r>
            <a:r>
              <a:rPr lang="en-US" sz="2000">
                <a:solidFill>
                  <a:prstClr val="black"/>
                </a:solidFill>
              </a:rPr>
              <a:t> for cannabis policy</a:t>
            </a:r>
          </a:p>
        </p:txBody>
      </p:sp>
      <p:graphicFrame>
        <p:nvGraphicFramePr>
          <p:cNvPr id="5" name="Diagram 4">
            <a:extLst>
              <a:ext uri="{FF2B5EF4-FFF2-40B4-BE49-F238E27FC236}">
                <a16:creationId xmlns:a16="http://schemas.microsoft.com/office/drawing/2014/main" id="{715C3FB7-8227-48F9-9CB3-4DABDF28E080}"/>
              </a:ext>
            </a:extLst>
          </p:cNvPr>
          <p:cNvGraphicFramePr/>
          <p:nvPr/>
        </p:nvGraphicFramePr>
        <p:xfrm>
          <a:off x="4197096" y="667512"/>
          <a:ext cx="5449823" cy="367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83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457200" y="282742"/>
            <a:ext cx="8229600" cy="857250"/>
          </a:xfrm>
        </p:spPr>
        <p:txBody>
          <a:bodyPr>
            <a:normAutofit/>
          </a:bodyPr>
          <a:lstStyle/>
          <a:p>
            <a:r>
              <a:rPr lang="en-US" sz="3200" b="1" dirty="0">
                <a:solidFill>
                  <a:srgbClr val="002D73"/>
                </a:solidFill>
              </a:rPr>
              <a:t>Rules for Medical Cannabis Home Grow</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359993" y="1139992"/>
            <a:ext cx="5694578" cy="3322475"/>
          </a:xfrm>
        </p:spPr>
        <p:txBody>
          <a:bodyPr vert="horz" lIns="91440" tIns="45720" rIns="91440" bIns="45720" rtlCol="0" anchor="t">
            <a:noAutofit/>
          </a:bodyPr>
          <a:lstStyle/>
          <a:p>
            <a:pPr>
              <a:spcAft>
                <a:spcPts val="1200"/>
              </a:spcAft>
              <a:defRPr/>
            </a:pPr>
            <a:r>
              <a:rPr lang="en-US" sz="2200" dirty="0"/>
              <a:t>A patient must be </a:t>
            </a:r>
            <a:r>
              <a:rPr lang="en-US" sz="2200" b="1" dirty="0"/>
              <a:t>at least 21 years old </a:t>
            </a:r>
            <a:r>
              <a:rPr lang="en-US" sz="2200" dirty="0"/>
              <a:t>to grow cannabis for themselves</a:t>
            </a:r>
          </a:p>
          <a:p>
            <a:pPr lvl="1">
              <a:spcAft>
                <a:spcPts val="1200"/>
              </a:spcAft>
              <a:defRPr/>
            </a:pPr>
            <a:r>
              <a:rPr lang="en-US" sz="1800" dirty="0"/>
              <a:t>Patients under 21 must use a designated caregiver</a:t>
            </a:r>
          </a:p>
          <a:p>
            <a:pPr>
              <a:spcAft>
                <a:spcPts val="1200"/>
              </a:spcAft>
              <a:defRPr/>
            </a:pPr>
            <a:r>
              <a:rPr lang="en-US" sz="2200" dirty="0"/>
              <a:t>Certified patients may have </a:t>
            </a:r>
            <a:r>
              <a:rPr lang="en-US" sz="2200" b="1" dirty="0"/>
              <a:t>one caregiver grow on their behalf</a:t>
            </a:r>
          </a:p>
          <a:p>
            <a:pPr>
              <a:spcAft>
                <a:spcPts val="1200"/>
              </a:spcAft>
              <a:defRPr/>
            </a:pPr>
            <a:r>
              <a:rPr lang="en-US" sz="2200" dirty="0">
                <a:solidFill>
                  <a:prstClr val="black"/>
                </a:solidFill>
              </a:rPr>
              <a:t>Designated Caregivers may cultivate for up to 4 certified patients</a:t>
            </a:r>
          </a:p>
          <a:p>
            <a:pPr marL="0" indent="0">
              <a:spcAft>
                <a:spcPts val="1200"/>
              </a:spcAft>
              <a:buNone/>
              <a:defRPr/>
            </a:pPr>
            <a:endParaRPr lang="en-US" sz="2200" dirty="0">
              <a:solidFill>
                <a:prstClr val="black"/>
              </a:solidFill>
            </a:endParaRPr>
          </a:p>
          <a:p>
            <a:pPr marL="400050" lvl="1" indent="0">
              <a:spcAft>
                <a:spcPts val="1200"/>
              </a:spcAft>
              <a:buNone/>
              <a:defRPr/>
            </a:pPr>
            <a:endParaRPr lang="en-US" sz="1200" b="1" dirty="0"/>
          </a:p>
          <a:p>
            <a:pPr marL="400050" lvl="1" indent="0">
              <a:spcAft>
                <a:spcPts val="1200"/>
              </a:spcAft>
              <a:buNone/>
              <a:defRPr/>
            </a:pPr>
            <a:endParaRPr lang="en-US" sz="1200" b="1" dirty="0"/>
          </a:p>
        </p:txBody>
      </p:sp>
      <p:pic>
        <p:nvPicPr>
          <p:cNvPr id="5" name="Picture 4">
            <a:hlinkClick r:id="rId3"/>
            <a:extLst>
              <a:ext uri="{FF2B5EF4-FFF2-40B4-BE49-F238E27FC236}">
                <a16:creationId xmlns:a16="http://schemas.microsoft.com/office/drawing/2014/main" id="{D0F420CD-9EEC-4FAA-88AC-98D84A19CFA1}"/>
              </a:ext>
            </a:extLst>
          </p:cNvPr>
          <p:cNvPicPr>
            <a:picLocks noChangeAspect="1"/>
          </p:cNvPicPr>
          <p:nvPr/>
        </p:nvPicPr>
        <p:blipFill>
          <a:blip r:embed="rId4"/>
          <a:stretch>
            <a:fillRect/>
          </a:stretch>
        </p:blipFill>
        <p:spPr>
          <a:xfrm>
            <a:off x="6120707" y="1139992"/>
            <a:ext cx="2566093" cy="3322475"/>
          </a:xfrm>
          <a:prstGeom prst="rect">
            <a:avLst/>
          </a:prstGeom>
        </p:spPr>
      </p:pic>
    </p:spTree>
    <p:extLst>
      <p:ext uri="{BB962C8B-B14F-4D97-AF65-F5344CB8AC3E}">
        <p14:creationId xmlns:p14="http://schemas.microsoft.com/office/powerpoint/2010/main" val="68989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457200" y="282742"/>
            <a:ext cx="8229600" cy="857250"/>
          </a:xfrm>
        </p:spPr>
        <p:txBody>
          <a:bodyPr>
            <a:normAutofit/>
          </a:bodyPr>
          <a:lstStyle/>
          <a:p>
            <a:r>
              <a:rPr lang="en-US" sz="3200" b="1" dirty="0">
                <a:solidFill>
                  <a:srgbClr val="002D73"/>
                </a:solidFill>
              </a:rPr>
              <a:t>Rules for Medical Cannabis Home Grow</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204187" y="1143642"/>
            <a:ext cx="5354107" cy="3717116"/>
          </a:xfrm>
        </p:spPr>
        <p:txBody>
          <a:bodyPr vert="horz" lIns="91440" tIns="45720" rIns="91440" bIns="45720" rtlCol="0" anchor="t">
            <a:noAutofit/>
          </a:bodyPr>
          <a:lstStyle/>
          <a:p>
            <a:pPr>
              <a:spcAft>
                <a:spcPts val="1200"/>
              </a:spcAft>
              <a:defRPr/>
            </a:pPr>
            <a:r>
              <a:rPr lang="en-US" sz="2200" dirty="0"/>
              <a:t>Patients/caregivers </a:t>
            </a:r>
            <a:r>
              <a:rPr lang="en-US" sz="2200" b="1" dirty="0"/>
              <a:t>cannot sell </a:t>
            </a:r>
            <a:r>
              <a:rPr lang="en-US" sz="2200" dirty="0"/>
              <a:t>any seeds or cannabis grown at home</a:t>
            </a:r>
          </a:p>
          <a:p>
            <a:pPr lvl="1">
              <a:spcAft>
                <a:spcPts val="1200"/>
              </a:spcAft>
              <a:defRPr/>
            </a:pPr>
            <a:r>
              <a:rPr lang="en-US" sz="1800" dirty="0"/>
              <a:t>They can give away (transfer) cannabis to another patient or caregiver – up to 3 ounces of flower or 24 grams of concentrated cannabis</a:t>
            </a:r>
          </a:p>
          <a:p>
            <a:pPr>
              <a:spcAft>
                <a:spcPts val="1200"/>
              </a:spcAft>
              <a:defRPr/>
            </a:pPr>
            <a:r>
              <a:rPr lang="en-US" sz="2200" dirty="0">
                <a:solidFill>
                  <a:prstClr val="black"/>
                </a:solidFill>
              </a:rPr>
              <a:t>Designated Caregivers may not charge for growing cannabis but may be reimbursed for related expenses</a:t>
            </a:r>
          </a:p>
          <a:p>
            <a:pPr marL="0" indent="0">
              <a:spcAft>
                <a:spcPts val="1200"/>
              </a:spcAft>
              <a:buNone/>
              <a:defRPr/>
            </a:pPr>
            <a:endParaRPr lang="en-US" sz="2200" dirty="0">
              <a:solidFill>
                <a:prstClr val="black"/>
              </a:solidFill>
            </a:endParaRPr>
          </a:p>
          <a:p>
            <a:pPr marL="400050" lvl="1" indent="0">
              <a:spcAft>
                <a:spcPts val="1200"/>
              </a:spcAft>
              <a:buNone/>
              <a:defRPr/>
            </a:pPr>
            <a:endParaRPr lang="en-US" sz="1200" b="1" dirty="0"/>
          </a:p>
          <a:p>
            <a:pPr marL="400050" lvl="1" indent="0">
              <a:spcAft>
                <a:spcPts val="1200"/>
              </a:spcAft>
              <a:buNone/>
              <a:defRPr/>
            </a:pPr>
            <a:endParaRPr lang="en-US" sz="1200" b="1" dirty="0"/>
          </a:p>
        </p:txBody>
      </p:sp>
      <p:pic>
        <p:nvPicPr>
          <p:cNvPr id="3074" name="Picture 2">
            <a:extLst>
              <a:ext uri="{FF2B5EF4-FFF2-40B4-BE49-F238E27FC236}">
                <a16:creationId xmlns:a16="http://schemas.microsoft.com/office/drawing/2014/main" id="{7CB78285-56B9-4030-B823-F2CFC05B9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242" y="1899579"/>
            <a:ext cx="1953584" cy="195358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No sign outline">
            <a:extLst>
              <a:ext uri="{FF2B5EF4-FFF2-40B4-BE49-F238E27FC236}">
                <a16:creationId xmlns:a16="http://schemas.microsoft.com/office/drawing/2014/main" id="{3DF462B0-4C5B-4D07-8A27-DEBD520A52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07941" y="962850"/>
            <a:ext cx="3717116" cy="3717116"/>
          </a:xfrm>
          <a:prstGeom prst="rect">
            <a:avLst/>
          </a:prstGeom>
        </p:spPr>
      </p:pic>
    </p:spTree>
    <p:extLst>
      <p:ext uri="{BB962C8B-B14F-4D97-AF65-F5344CB8AC3E}">
        <p14:creationId xmlns:p14="http://schemas.microsoft.com/office/powerpoint/2010/main" val="3625066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457200" y="282742"/>
            <a:ext cx="8229600" cy="857250"/>
          </a:xfrm>
        </p:spPr>
        <p:txBody>
          <a:bodyPr>
            <a:normAutofit/>
          </a:bodyPr>
          <a:lstStyle/>
          <a:p>
            <a:r>
              <a:rPr lang="en-US" sz="3200" b="1" dirty="0">
                <a:solidFill>
                  <a:srgbClr val="002D73"/>
                </a:solidFill>
              </a:rPr>
              <a:t>Growing in a Private Residence</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3089428" y="1042338"/>
            <a:ext cx="5759575" cy="3720766"/>
          </a:xfrm>
        </p:spPr>
        <p:txBody>
          <a:bodyPr vert="horz" lIns="91440" tIns="45720" rIns="91440" bIns="45720" rtlCol="0" anchor="t">
            <a:noAutofit/>
          </a:bodyPr>
          <a:lstStyle/>
          <a:p>
            <a:pPr>
              <a:spcAft>
                <a:spcPts val="1200"/>
              </a:spcAft>
              <a:defRPr/>
            </a:pPr>
            <a:r>
              <a:rPr lang="en-US" sz="2000" dirty="0"/>
              <a:t>Patients (or caregivers) may only grow in or on the grounds of their private residence</a:t>
            </a:r>
          </a:p>
          <a:p>
            <a:pPr>
              <a:spcAft>
                <a:spcPts val="1200"/>
              </a:spcAft>
              <a:defRPr/>
            </a:pPr>
            <a:r>
              <a:rPr lang="en-US" sz="2000" dirty="0"/>
              <a:t>This can be a home you own or rent </a:t>
            </a:r>
          </a:p>
          <a:p>
            <a:pPr lvl="1">
              <a:spcAft>
                <a:spcPts val="1200"/>
              </a:spcAft>
              <a:defRPr/>
            </a:pPr>
            <a:r>
              <a:rPr lang="en-US" sz="1800" dirty="0"/>
              <a:t>If you rent, check your lease before you grow</a:t>
            </a:r>
          </a:p>
          <a:p>
            <a:pPr>
              <a:spcAft>
                <a:spcPts val="1200"/>
              </a:spcAft>
              <a:defRPr/>
            </a:pPr>
            <a:r>
              <a:rPr lang="en-US" sz="2000" dirty="0"/>
              <a:t>You cannot grow in an assisted living facility, rehab center or similar location</a:t>
            </a:r>
          </a:p>
          <a:p>
            <a:pPr>
              <a:spcAft>
                <a:spcPts val="1200"/>
              </a:spcAft>
              <a:defRPr/>
            </a:pPr>
            <a:r>
              <a:rPr lang="en-US" sz="2000" dirty="0"/>
              <a:t>You cannot grow cannabis in any federally funded or recognized public housing site</a:t>
            </a:r>
          </a:p>
          <a:p>
            <a:pPr>
              <a:spcAft>
                <a:spcPts val="1200"/>
              </a:spcAft>
              <a:defRPr/>
            </a:pPr>
            <a:endParaRPr lang="en-US" sz="2200" dirty="0"/>
          </a:p>
          <a:p>
            <a:pPr>
              <a:spcAft>
                <a:spcPts val="1200"/>
              </a:spcAft>
              <a:defRPr/>
            </a:pPr>
            <a:endParaRPr lang="en-US" sz="2200" dirty="0">
              <a:solidFill>
                <a:prstClr val="black"/>
              </a:solidFill>
            </a:endParaRPr>
          </a:p>
          <a:p>
            <a:pPr marL="0" indent="0">
              <a:spcAft>
                <a:spcPts val="1200"/>
              </a:spcAft>
              <a:buNone/>
              <a:defRPr/>
            </a:pPr>
            <a:endParaRPr lang="en-US" sz="2200" dirty="0">
              <a:solidFill>
                <a:prstClr val="black"/>
              </a:solidFill>
            </a:endParaRPr>
          </a:p>
          <a:p>
            <a:pPr marL="400050" lvl="1" indent="0">
              <a:spcAft>
                <a:spcPts val="1200"/>
              </a:spcAft>
              <a:buNone/>
              <a:defRPr/>
            </a:pPr>
            <a:endParaRPr lang="en-US" sz="1200" b="1" dirty="0"/>
          </a:p>
          <a:p>
            <a:pPr marL="400050" lvl="1" indent="0">
              <a:spcAft>
                <a:spcPts val="1200"/>
              </a:spcAft>
              <a:buNone/>
              <a:defRPr/>
            </a:pPr>
            <a:endParaRPr lang="en-US" sz="1200" b="1" dirty="0"/>
          </a:p>
        </p:txBody>
      </p:sp>
      <p:pic>
        <p:nvPicPr>
          <p:cNvPr id="1026" name="Picture 2">
            <a:extLst>
              <a:ext uri="{FF2B5EF4-FFF2-40B4-BE49-F238E27FC236}">
                <a16:creationId xmlns:a16="http://schemas.microsoft.com/office/drawing/2014/main" id="{ECE2F30A-9AB2-4009-902F-1BE2F13B21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43" y="2681018"/>
            <a:ext cx="2008077" cy="2008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AEB083-58D7-46C2-97FC-CD18888C47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97" y="1033840"/>
            <a:ext cx="1647178" cy="164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78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457200" y="282742"/>
            <a:ext cx="8229600" cy="857250"/>
          </a:xfrm>
        </p:spPr>
        <p:txBody>
          <a:bodyPr>
            <a:normAutofit/>
          </a:bodyPr>
          <a:lstStyle/>
          <a:p>
            <a:r>
              <a:rPr lang="en-US" sz="3200" b="1" dirty="0">
                <a:solidFill>
                  <a:srgbClr val="002D73"/>
                </a:solidFill>
              </a:rPr>
              <a:t>Limits on Home Grow</a:t>
            </a:r>
          </a:p>
        </p:txBody>
      </p:sp>
      <p:pic>
        <p:nvPicPr>
          <p:cNvPr id="11" name="Picture 4">
            <a:extLst>
              <a:ext uri="{FF2B5EF4-FFF2-40B4-BE49-F238E27FC236}">
                <a16:creationId xmlns:a16="http://schemas.microsoft.com/office/drawing/2014/main" id="{B163ADBB-D114-4552-AE86-B624FCC71E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01" y="2480414"/>
            <a:ext cx="603769" cy="603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27C84A8-CA4B-4346-9009-0B92D8DF65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315" y="2480413"/>
            <a:ext cx="603769" cy="603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DDE516D-876D-4BAA-8127-FE5759A00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838" y="2455714"/>
            <a:ext cx="603769" cy="60376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FE72AD8-4F7C-4BE2-B223-29DAFC994BD8}"/>
              </a:ext>
            </a:extLst>
          </p:cNvPr>
          <p:cNvGrpSpPr/>
          <p:nvPr/>
        </p:nvGrpSpPr>
        <p:grpSpPr>
          <a:xfrm>
            <a:off x="173330" y="899167"/>
            <a:ext cx="2594799" cy="2594799"/>
            <a:chOff x="175799" y="888534"/>
            <a:chExt cx="2594799" cy="2594799"/>
          </a:xfrm>
        </p:grpSpPr>
        <p:pic>
          <p:nvPicPr>
            <p:cNvPr id="2056" name="Picture 8">
              <a:extLst>
                <a:ext uri="{FF2B5EF4-FFF2-40B4-BE49-F238E27FC236}">
                  <a16:creationId xmlns:a16="http://schemas.microsoft.com/office/drawing/2014/main" id="{7788423E-0AC2-4C28-8AB9-9DD490C36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99" y="888534"/>
              <a:ext cx="2594799" cy="2594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4AF2BCF-032F-4D28-8EC0-090D467E29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461" y="1672365"/>
              <a:ext cx="603768" cy="6037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9447A9E1-905F-4DE3-A521-3FF02089A0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46" y="1707400"/>
              <a:ext cx="603768" cy="60376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a:extLst>
              <a:ext uri="{FF2B5EF4-FFF2-40B4-BE49-F238E27FC236}">
                <a16:creationId xmlns:a16="http://schemas.microsoft.com/office/drawing/2014/main" id="{214DD017-C48F-412D-912E-9D6819118F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8846" y="1688021"/>
            <a:ext cx="603768" cy="6037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EFF025E3-5D94-4C81-A94D-0E7A677CD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698" y="859421"/>
            <a:ext cx="2594799" cy="2594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119608AA-2151-4961-80E4-0930C5601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769" y="831427"/>
            <a:ext cx="2594799" cy="25947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324C9A7-A147-4288-8D81-BC594C6237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5679" y="1564875"/>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FA531AF3-F2C8-4D69-9639-74276419F5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942" y="1300516"/>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42DD5B98-E194-466B-842E-36138A4AAC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8264" y="1832762"/>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DEEAA870-50BC-432D-A5C1-3DB2FA9898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3691" y="1517912"/>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E132D93-59FA-4B15-B235-BA9B57F298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5104" y="1782511"/>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D9CE5F95-94D2-4415-A5C6-F8F41FF995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941" y="1759233"/>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1FD610BF-1997-4A3C-A02D-CA7193234D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1714" y="2204505"/>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a:extLst>
              <a:ext uri="{FF2B5EF4-FFF2-40B4-BE49-F238E27FC236}">
                <a16:creationId xmlns:a16="http://schemas.microsoft.com/office/drawing/2014/main" id="{6CDABB17-4491-43BE-AF93-B92D5ECD7B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0761" y="2196566"/>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a:extLst>
              <a:ext uri="{FF2B5EF4-FFF2-40B4-BE49-F238E27FC236}">
                <a16:creationId xmlns:a16="http://schemas.microsoft.com/office/drawing/2014/main" id="{BD44C8B5-CF8D-4EFD-A1F1-A205426AC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6250" y="2192543"/>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a:extLst>
              <a:ext uri="{FF2B5EF4-FFF2-40B4-BE49-F238E27FC236}">
                <a16:creationId xmlns:a16="http://schemas.microsoft.com/office/drawing/2014/main" id="{468DE1CA-F985-4898-B7E8-41867A0E72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2326" y="2707251"/>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a:extLst>
              <a:ext uri="{FF2B5EF4-FFF2-40B4-BE49-F238E27FC236}">
                <a16:creationId xmlns:a16="http://schemas.microsoft.com/office/drawing/2014/main" id="{BC38150C-9569-40AE-8142-03B69A67C6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1637" y="2707251"/>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a:extLst>
              <a:ext uri="{FF2B5EF4-FFF2-40B4-BE49-F238E27FC236}">
                <a16:creationId xmlns:a16="http://schemas.microsoft.com/office/drawing/2014/main" id="{BA6321B4-9C31-404A-9EC5-83D9BD2B7F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015" y="2715190"/>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54E75649-3F58-4B89-A19E-3E2B95AB9F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013" y="1224599"/>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F10B73EC-2FE0-43C1-95FD-4349C523A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122" y="1450874"/>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F9C9BAC0-05B7-4F48-AA4F-BF14AD2E51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7904" y="1450874"/>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4CDBB918-D1C6-4894-8CFE-342B5F820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627" y="1729280"/>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0C56D66C-6709-4958-994F-BA4235DC57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2404" y="1761756"/>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A6DE07A0-F420-440F-89FB-BD2C3CB10A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871" y="1754517"/>
            <a:ext cx="374309" cy="3743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a:extLst>
              <a:ext uri="{FF2B5EF4-FFF2-40B4-BE49-F238E27FC236}">
                <a16:creationId xmlns:a16="http://schemas.microsoft.com/office/drawing/2014/main" id="{3536F19D-84F9-4A04-A728-077B1AD265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499" y="2156820"/>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91BDC139-87D9-4F71-A862-FB1C39F6E7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1633" y="2164587"/>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a:extLst>
              <a:ext uri="{FF2B5EF4-FFF2-40B4-BE49-F238E27FC236}">
                <a16:creationId xmlns:a16="http://schemas.microsoft.com/office/drawing/2014/main" id="{72236B58-9F9F-4CDD-B663-8D012A188F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2255" y="2156820"/>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73A978AA-A317-4AE5-99FB-63401AFC4D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4270" y="2683560"/>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a:extLst>
              <a:ext uri="{FF2B5EF4-FFF2-40B4-BE49-F238E27FC236}">
                <a16:creationId xmlns:a16="http://schemas.microsoft.com/office/drawing/2014/main" id="{BBBB2885-0D2D-4FF7-92F9-428D6850F0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5096" y="2666628"/>
            <a:ext cx="400622" cy="4006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a:extLst>
              <a:ext uri="{FF2B5EF4-FFF2-40B4-BE49-F238E27FC236}">
                <a16:creationId xmlns:a16="http://schemas.microsoft.com/office/drawing/2014/main" id="{BC6BE1A0-5066-4413-873D-1EABCDB8D0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2255" y="2658861"/>
            <a:ext cx="400622" cy="400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41061F-28D9-4FCF-B86E-9D5746F6C85B}"/>
              </a:ext>
            </a:extLst>
          </p:cNvPr>
          <p:cNvSpPr txBox="1"/>
          <p:nvPr/>
        </p:nvSpPr>
        <p:spPr>
          <a:xfrm>
            <a:off x="52887" y="3308884"/>
            <a:ext cx="2835684" cy="830997"/>
          </a:xfrm>
          <a:prstGeom prst="rect">
            <a:avLst/>
          </a:prstGeom>
          <a:noFill/>
        </p:spPr>
        <p:txBody>
          <a:bodyPr wrap="square" rtlCol="0">
            <a:spAutoFit/>
          </a:bodyPr>
          <a:lstStyle/>
          <a:p>
            <a:pPr algn="ctr"/>
            <a:r>
              <a:rPr lang="en-US" sz="1600" b="1" dirty="0"/>
              <a:t>One Certified Patient</a:t>
            </a:r>
          </a:p>
          <a:p>
            <a:pPr algn="ctr"/>
            <a:r>
              <a:rPr lang="en-US" sz="1600" dirty="0"/>
              <a:t>3 Immature Plants</a:t>
            </a:r>
          </a:p>
          <a:p>
            <a:pPr algn="ctr"/>
            <a:r>
              <a:rPr lang="en-US" sz="1600" b="1" dirty="0">
                <a:solidFill>
                  <a:srgbClr val="00B050"/>
                </a:solidFill>
              </a:rPr>
              <a:t>3 Mature Plants </a:t>
            </a:r>
          </a:p>
        </p:txBody>
      </p:sp>
      <p:sp>
        <p:nvSpPr>
          <p:cNvPr id="56" name="TextBox 55">
            <a:extLst>
              <a:ext uri="{FF2B5EF4-FFF2-40B4-BE49-F238E27FC236}">
                <a16:creationId xmlns:a16="http://schemas.microsoft.com/office/drawing/2014/main" id="{7064BA5F-FCC9-4F29-B899-E85563F3337E}"/>
              </a:ext>
            </a:extLst>
          </p:cNvPr>
          <p:cNvSpPr txBox="1"/>
          <p:nvPr/>
        </p:nvSpPr>
        <p:spPr>
          <a:xfrm>
            <a:off x="6214424" y="3291360"/>
            <a:ext cx="2975578" cy="830997"/>
          </a:xfrm>
          <a:prstGeom prst="rect">
            <a:avLst/>
          </a:prstGeom>
          <a:noFill/>
        </p:spPr>
        <p:txBody>
          <a:bodyPr wrap="square" rtlCol="0">
            <a:spAutoFit/>
          </a:bodyPr>
          <a:lstStyle/>
          <a:p>
            <a:pPr algn="ctr"/>
            <a:r>
              <a:rPr lang="en-US" sz="1600" b="1" dirty="0"/>
              <a:t>Three or More Certified Patients</a:t>
            </a:r>
          </a:p>
          <a:p>
            <a:pPr algn="ctr"/>
            <a:r>
              <a:rPr lang="en-US" sz="1600" dirty="0"/>
              <a:t>6 Immature Plants</a:t>
            </a:r>
          </a:p>
          <a:p>
            <a:pPr algn="ctr"/>
            <a:r>
              <a:rPr lang="en-US" sz="1600" b="1" dirty="0">
                <a:solidFill>
                  <a:srgbClr val="00B050"/>
                </a:solidFill>
              </a:rPr>
              <a:t>6 Mature Plants </a:t>
            </a:r>
          </a:p>
        </p:txBody>
      </p:sp>
      <p:sp>
        <p:nvSpPr>
          <p:cNvPr id="57" name="TextBox 56">
            <a:extLst>
              <a:ext uri="{FF2B5EF4-FFF2-40B4-BE49-F238E27FC236}">
                <a16:creationId xmlns:a16="http://schemas.microsoft.com/office/drawing/2014/main" id="{AF149D0B-57B4-49CB-8B5E-EE37A2570765}"/>
              </a:ext>
            </a:extLst>
          </p:cNvPr>
          <p:cNvSpPr txBox="1"/>
          <p:nvPr/>
        </p:nvSpPr>
        <p:spPr>
          <a:xfrm>
            <a:off x="3203484" y="3342364"/>
            <a:ext cx="2835684" cy="830997"/>
          </a:xfrm>
          <a:prstGeom prst="rect">
            <a:avLst/>
          </a:prstGeom>
          <a:noFill/>
        </p:spPr>
        <p:txBody>
          <a:bodyPr wrap="square" rtlCol="0">
            <a:spAutoFit/>
          </a:bodyPr>
          <a:lstStyle/>
          <a:p>
            <a:pPr algn="ctr"/>
            <a:r>
              <a:rPr lang="en-US" sz="1600" b="1" dirty="0"/>
              <a:t>Two Certified Patients</a:t>
            </a:r>
          </a:p>
          <a:p>
            <a:pPr algn="ctr"/>
            <a:r>
              <a:rPr lang="en-US" sz="1600" dirty="0"/>
              <a:t>6 Immature Plants</a:t>
            </a:r>
          </a:p>
          <a:p>
            <a:pPr algn="ctr"/>
            <a:r>
              <a:rPr lang="en-US" sz="1600" b="1" dirty="0">
                <a:solidFill>
                  <a:srgbClr val="00B050"/>
                </a:solidFill>
              </a:rPr>
              <a:t>6 Mature Plants </a:t>
            </a:r>
          </a:p>
        </p:txBody>
      </p:sp>
      <p:sp>
        <p:nvSpPr>
          <p:cNvPr id="58" name="TextBox 57">
            <a:extLst>
              <a:ext uri="{FF2B5EF4-FFF2-40B4-BE49-F238E27FC236}">
                <a16:creationId xmlns:a16="http://schemas.microsoft.com/office/drawing/2014/main" id="{8CC04AAD-39B4-4A3D-B26E-D7610241CC67}"/>
              </a:ext>
            </a:extLst>
          </p:cNvPr>
          <p:cNvSpPr txBox="1"/>
          <p:nvPr/>
        </p:nvSpPr>
        <p:spPr>
          <a:xfrm>
            <a:off x="1082477" y="4303133"/>
            <a:ext cx="5670429" cy="738664"/>
          </a:xfrm>
          <a:prstGeom prst="rect">
            <a:avLst/>
          </a:prstGeom>
          <a:noFill/>
        </p:spPr>
        <p:txBody>
          <a:bodyPr wrap="square" rtlCol="0">
            <a:spAutoFit/>
          </a:bodyPr>
          <a:lstStyle/>
          <a:p>
            <a:pPr algn="ctr"/>
            <a:r>
              <a:rPr lang="en-US" sz="1400" b="1" dirty="0">
                <a:solidFill>
                  <a:srgbClr val="FF0000"/>
                </a:solidFill>
              </a:rPr>
              <a:t>No household can ever have more than 12 plants (6 mature, 6 immature) even if multiple certified patients live there or a caregiver is growing for multiple patients</a:t>
            </a:r>
          </a:p>
        </p:txBody>
      </p:sp>
      <p:pic>
        <p:nvPicPr>
          <p:cNvPr id="9" name="Graphic 8" descr="Megaphone1 with solid fill">
            <a:extLst>
              <a:ext uri="{FF2B5EF4-FFF2-40B4-BE49-F238E27FC236}">
                <a16:creationId xmlns:a16="http://schemas.microsoft.com/office/drawing/2014/main" id="{94F719D7-2337-4E1C-B44E-2B712E6DB2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68077" y="4162880"/>
            <a:ext cx="914400" cy="914400"/>
          </a:xfrm>
          <a:prstGeom prst="rect">
            <a:avLst/>
          </a:prstGeom>
        </p:spPr>
      </p:pic>
    </p:spTree>
    <p:extLst>
      <p:ext uri="{BB962C8B-B14F-4D97-AF65-F5344CB8AC3E}">
        <p14:creationId xmlns:p14="http://schemas.microsoft.com/office/powerpoint/2010/main" val="274177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19429-600F-4164-BE69-A739F85BB3DE}"/>
              </a:ext>
            </a:extLst>
          </p:cNvPr>
          <p:cNvSpPr>
            <a:spLocks noGrp="1"/>
          </p:cNvSpPr>
          <p:nvPr>
            <p:ph idx="1"/>
          </p:nvPr>
        </p:nvSpPr>
        <p:spPr>
          <a:xfrm>
            <a:off x="329382" y="1554320"/>
            <a:ext cx="5039032" cy="3589180"/>
          </a:xfrm>
        </p:spPr>
        <p:txBody>
          <a:bodyPr>
            <a:normAutofit/>
          </a:bodyPr>
          <a:lstStyle/>
          <a:p>
            <a:pPr marL="0" indent="0">
              <a:buNone/>
            </a:pPr>
            <a:r>
              <a:rPr lang="en-US" dirty="0">
                <a:solidFill>
                  <a:srgbClr val="0E101A"/>
                </a:solidFill>
                <a:effectLst/>
                <a:ea typeface="Calibri" panose="020F0502020204030204" pitchFamily="34" charset="0"/>
              </a:rPr>
              <a:t>CAURD licensees will be making the first legal adult-use sales with cannabis products grown by New York Farmers. </a:t>
            </a:r>
            <a:endParaRPr lang="en-US"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CE9D13A9-AC90-4999-97A6-F8F2E9CDAEE9}"/>
              </a:ext>
            </a:extLst>
          </p:cNvPr>
          <p:cNvSpPr>
            <a:spLocks noGrp="1"/>
          </p:cNvSpPr>
          <p:nvPr>
            <p:ph type="sldNum" sz="quarter" idx="12"/>
          </p:nvPr>
        </p:nvSpPr>
        <p:spPr/>
        <p:txBody>
          <a:bodyPr/>
          <a:lstStyle/>
          <a:p>
            <a:fld id="{A7754AA7-8025-408E-B296-E2B43FE08638}" type="slidenum">
              <a:rPr lang="en-US" smtClean="0"/>
              <a:t>44</a:t>
            </a:fld>
            <a:endParaRPr lang="en-US"/>
          </a:p>
        </p:txBody>
      </p:sp>
      <p:sp>
        <p:nvSpPr>
          <p:cNvPr id="7" name="Title 1">
            <a:extLst>
              <a:ext uri="{FF2B5EF4-FFF2-40B4-BE49-F238E27FC236}">
                <a16:creationId xmlns:a16="http://schemas.microsoft.com/office/drawing/2014/main" id="{C27C9E4A-985B-49E2-9E84-0F652149B0F6}"/>
              </a:ext>
            </a:extLst>
          </p:cNvPr>
          <p:cNvSpPr>
            <a:spLocks noGrp="1"/>
          </p:cNvSpPr>
          <p:nvPr>
            <p:ph type="title"/>
          </p:nvPr>
        </p:nvSpPr>
        <p:spPr>
          <a:xfrm>
            <a:off x="0" y="354169"/>
            <a:ext cx="9144000" cy="708511"/>
          </a:xfrm>
        </p:spPr>
        <p:txBody>
          <a:bodyPr>
            <a:noAutofit/>
          </a:bodyPr>
          <a:lstStyle/>
          <a:p>
            <a:r>
              <a:rPr lang="en-US" sz="2800" b="1" dirty="0">
                <a:solidFill>
                  <a:srgbClr val="002D73"/>
                </a:solidFill>
              </a:rPr>
              <a:t>What is Legal in NYS – Adult-Use Cannabis Sales</a:t>
            </a:r>
          </a:p>
        </p:txBody>
      </p:sp>
      <p:pic>
        <p:nvPicPr>
          <p:cNvPr id="1032" name="Picture 8" descr="See the source image">
            <a:extLst>
              <a:ext uri="{FF2B5EF4-FFF2-40B4-BE49-F238E27FC236}">
                <a16:creationId xmlns:a16="http://schemas.microsoft.com/office/drawing/2014/main" id="{7347D074-0FE5-40BF-A437-C9B801C5ED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390" y="1336828"/>
            <a:ext cx="3347410" cy="275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3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FA34A4-314D-44E6-8CE8-53CAEDD3C668}"/>
              </a:ext>
            </a:extLst>
          </p:cNvPr>
          <p:cNvSpPr txBox="1"/>
          <p:nvPr/>
        </p:nvSpPr>
        <p:spPr>
          <a:xfrm>
            <a:off x="170388" y="2130206"/>
            <a:ext cx="4326111"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OCM Enforcement Activities</a:t>
            </a:r>
          </a:p>
        </p:txBody>
      </p:sp>
    </p:spTree>
    <p:extLst>
      <p:ext uri="{BB962C8B-B14F-4D97-AF65-F5344CB8AC3E}">
        <p14:creationId xmlns:p14="http://schemas.microsoft.com/office/powerpoint/2010/main" val="415213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600" b="1" dirty="0">
                <a:solidFill>
                  <a:schemeClr val="tx2"/>
                </a:solidFill>
                <a:latin typeface="Arial"/>
                <a:cs typeface="Arial"/>
              </a:rPr>
              <a:t>OCM Enforcement Actions</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353291" y="1062681"/>
            <a:ext cx="8388926" cy="1048060"/>
          </a:xfrm>
        </p:spPr>
        <p:txBody>
          <a:bodyPr vert="horz" lIns="91440" tIns="45720" rIns="91440" bIns="45720" rtlCol="0" anchor="t">
            <a:noAutofit/>
          </a:bodyPr>
          <a:lstStyle/>
          <a:p>
            <a:pPr>
              <a:spcBef>
                <a:spcPts val="1200"/>
              </a:spcBef>
              <a:defRPr/>
            </a:pPr>
            <a:r>
              <a:rPr lang="en-US" sz="2400" dirty="0">
                <a:latin typeface="Arial"/>
                <a:cs typeface="Arial"/>
              </a:rPr>
              <a:t>The MRTA allows for OCM to engage in enforcement actions against licensed hemp/cannabis operators. </a:t>
            </a:r>
          </a:p>
        </p:txBody>
      </p:sp>
      <p:sp>
        <p:nvSpPr>
          <p:cNvPr id="5" name="AutoShape 4" descr="See the source image">
            <a:extLst>
              <a:ext uri="{FF2B5EF4-FFF2-40B4-BE49-F238E27FC236}">
                <a16:creationId xmlns:a16="http://schemas.microsoft.com/office/drawing/2014/main" id="{C0743295-FAC0-437B-AD49-D68BE88E301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descr="See the source image">
            <a:extLst>
              <a:ext uri="{FF2B5EF4-FFF2-40B4-BE49-F238E27FC236}">
                <a16:creationId xmlns:a16="http://schemas.microsoft.com/office/drawing/2014/main" id="{CD754B27-31AD-4B73-9646-22516D256F1D}"/>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2ED3B08-99AC-48D6-8F96-61186D16D0CD}"/>
              </a:ext>
            </a:extLst>
          </p:cNvPr>
          <p:cNvSpPr/>
          <p:nvPr/>
        </p:nvSpPr>
        <p:spPr>
          <a:xfrm rot="20588839">
            <a:off x="6942561" y="2518724"/>
            <a:ext cx="1778286" cy="410850"/>
          </a:xfrm>
          <a:prstGeom prst="roundRect">
            <a:avLst/>
          </a:prstGeom>
          <a:ln w="50800">
            <a:solidFill>
              <a:srgbClr val="FF0000"/>
            </a:solidFill>
          </a:ln>
          <a:effectLst>
            <a:outerShdw blurRad="50800" dist="38100" dir="2700000" algn="tl" rotWithShape="0">
              <a:prstClr val="black">
                <a:alpha val="40000"/>
              </a:prstClr>
            </a:outerShdw>
          </a:effectLst>
          <a:scene3d>
            <a:camera prst="perspectiveFront"/>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Stencil" panose="040409050D0802020404" pitchFamily="82" charset="0"/>
                <a:ea typeface="+mn-ea"/>
                <a:cs typeface="+mn-cs"/>
              </a:rPr>
              <a:t>UNLICENSED</a:t>
            </a:r>
          </a:p>
        </p:txBody>
      </p:sp>
      <p:sp>
        <p:nvSpPr>
          <p:cNvPr id="10" name="TextBox 9">
            <a:extLst>
              <a:ext uri="{FF2B5EF4-FFF2-40B4-BE49-F238E27FC236}">
                <a16:creationId xmlns:a16="http://schemas.microsoft.com/office/drawing/2014/main" id="{53377789-DD80-4ED6-B69E-C4A33F420A5D}"/>
              </a:ext>
            </a:extLst>
          </p:cNvPr>
          <p:cNvSpPr txBox="1"/>
          <p:nvPr/>
        </p:nvSpPr>
        <p:spPr>
          <a:xfrm>
            <a:off x="353291" y="1922068"/>
            <a:ext cx="6634249" cy="295465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a:cs typeface="Arial"/>
              </a:rPr>
              <a:t>For the many u</a:t>
            </a:r>
            <a:r>
              <a:rPr kumimoji="0" lang="en-US" sz="2400" b="0" i="0" u="none" strike="noStrike" kern="1200" cap="none" spc="0" normalizeH="0" baseline="0" noProof="0" dirty="0" err="1">
                <a:ln>
                  <a:noFill/>
                </a:ln>
                <a:solidFill>
                  <a:prstClr val="black"/>
                </a:solidFill>
                <a:effectLst/>
                <a:uLnTx/>
                <a:uFillTx/>
                <a:latin typeface="Arial"/>
                <a:ea typeface="+mn-ea"/>
                <a:cs typeface="Arial"/>
              </a:rPr>
              <a:t>nlicensed</a:t>
            </a:r>
            <a:r>
              <a:rPr kumimoji="0" lang="en-US" sz="2400" b="0" i="0" u="none" strike="noStrike" kern="1200" cap="none" spc="0" normalizeH="0" baseline="0" noProof="0" dirty="0">
                <a:ln>
                  <a:noFill/>
                </a:ln>
                <a:solidFill>
                  <a:prstClr val="black"/>
                </a:solidFill>
                <a:effectLst/>
                <a:uLnTx/>
                <a:uFillTx/>
                <a:latin typeface="Arial"/>
                <a:ea typeface="+mn-ea"/>
                <a:cs typeface="Arial"/>
              </a:rPr>
              <a:t> cannabis businesses, OCM and localities are finding ways to work collaboratively for the Office to report cases of illicit sales so the localities can initiate and promptly proceed with enforcement actions including seizure of illicit cannabis, fines, and closure of stores.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169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600" b="1" dirty="0">
                <a:solidFill>
                  <a:schemeClr val="tx2"/>
                </a:solidFill>
                <a:latin typeface="Arial"/>
                <a:cs typeface="Arial"/>
              </a:rPr>
              <a:t>OCM Enforcement Actions</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444866" y="1144457"/>
            <a:ext cx="8361219" cy="3531622"/>
          </a:xfrm>
        </p:spPr>
        <p:txBody>
          <a:bodyPr vert="horz" lIns="91440" tIns="45720" rIns="91440" bIns="45720" rtlCol="0" anchor="t">
            <a:noAutofit/>
          </a:bodyPr>
          <a:lstStyle/>
          <a:p>
            <a:pPr>
              <a:spcBef>
                <a:spcPts val="1200"/>
              </a:spcBef>
              <a:buFont typeface="Wingdings" panose="05000000000000000000" pitchFamily="2" charset="2"/>
              <a:buChar char="Ø"/>
              <a:defRPr/>
            </a:pPr>
            <a:r>
              <a:rPr lang="en-US" sz="1900" dirty="0">
                <a:latin typeface="Arial"/>
                <a:cs typeface="Arial"/>
              </a:rPr>
              <a:t>OCM’s Enforcement Division has been collecting details (locations, owners, products sold etc.) on all illicit cannabis operations since January of 2022. </a:t>
            </a:r>
            <a:endParaRPr lang="en-US" sz="1900" dirty="0"/>
          </a:p>
          <a:p>
            <a:pPr>
              <a:spcBef>
                <a:spcPts val="1200"/>
              </a:spcBef>
              <a:buFont typeface="Wingdings" panose="05000000000000000000" pitchFamily="2" charset="2"/>
              <a:buChar char="Ø"/>
              <a:defRPr/>
            </a:pPr>
            <a:r>
              <a:rPr lang="en-US" sz="1900" dirty="0">
                <a:latin typeface="Arial"/>
                <a:cs typeface="Arial"/>
              </a:rPr>
              <a:t>The information collected from law enforcement, elected officials, and concerned citizens has been saved by the Enforcement Division and used to conduct investigations into these operations. </a:t>
            </a:r>
            <a:endParaRPr lang="en-US" sz="1900" dirty="0"/>
          </a:p>
          <a:p>
            <a:pPr>
              <a:spcBef>
                <a:spcPts val="1200"/>
              </a:spcBef>
              <a:buFont typeface="Wingdings" panose="05000000000000000000" pitchFamily="2" charset="2"/>
              <a:buChar char="Ø"/>
              <a:defRPr/>
            </a:pPr>
            <a:r>
              <a:rPr lang="en-US" sz="1900" dirty="0">
                <a:latin typeface="Arial"/>
                <a:cs typeface="Arial"/>
              </a:rPr>
              <a:t>Beginning in early 2022, the Enforcement Division began conversations across the State with local DA’s and law enforcement about the role of the local DA and law enforcement in cannabis enforcement as it pertains to Article 222 of the Penal Law. </a:t>
            </a:r>
            <a:endParaRPr lang="en-US" sz="1900" dirty="0"/>
          </a:p>
          <a:p>
            <a:pPr>
              <a:defRPr/>
            </a:pPr>
            <a:endParaRPr lang="en-US" sz="2000" dirty="0"/>
          </a:p>
          <a:p>
            <a:pPr>
              <a:spcAft>
                <a:spcPts val="1200"/>
              </a:spcAft>
              <a:defRPr/>
            </a:pPr>
            <a:endParaRPr lang="en-US" sz="2000" b="0" i="0" u="none" strike="noStrike" kern="1200" cap="none" spc="0" normalizeH="0" baseline="0" noProof="0" dirty="0">
              <a:ln>
                <a:noFill/>
              </a:ln>
              <a:effectLst/>
              <a:uLnTx/>
              <a:uFillTx/>
              <a:latin typeface="Arial"/>
              <a:cs typeface="Arial"/>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dirty="0">
              <a:solidFill>
                <a:prstClr val="black"/>
              </a:solidFill>
            </a:endParaRPr>
          </a:p>
        </p:txBody>
      </p:sp>
    </p:spTree>
    <p:extLst>
      <p:ext uri="{BB962C8B-B14F-4D97-AF65-F5344CB8AC3E}">
        <p14:creationId xmlns:p14="http://schemas.microsoft.com/office/powerpoint/2010/main" val="4750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C1FB-958A-4BD4-915E-475378F44EB3}"/>
              </a:ext>
            </a:extLst>
          </p:cNvPr>
          <p:cNvSpPr>
            <a:spLocks noGrp="1"/>
          </p:cNvSpPr>
          <p:nvPr>
            <p:ph type="title"/>
          </p:nvPr>
        </p:nvSpPr>
        <p:spPr/>
        <p:txBody>
          <a:bodyPr/>
          <a:lstStyle/>
          <a:p>
            <a:r>
              <a:rPr lang="en-US" sz="4400" b="1" dirty="0">
                <a:solidFill>
                  <a:schemeClr val="tx2"/>
                </a:solidFill>
                <a:latin typeface="Arial"/>
                <a:cs typeface="Arial"/>
              </a:rPr>
              <a:t>OCM Enforcement Actions</a:t>
            </a:r>
            <a:endParaRPr lang="en-US" dirty="0"/>
          </a:p>
        </p:txBody>
      </p:sp>
      <p:sp>
        <p:nvSpPr>
          <p:cNvPr id="3" name="Content Placeholder 2">
            <a:extLst>
              <a:ext uri="{FF2B5EF4-FFF2-40B4-BE49-F238E27FC236}">
                <a16:creationId xmlns:a16="http://schemas.microsoft.com/office/drawing/2014/main" id="{EC968013-5EDC-424E-AB77-A6331B177F35}"/>
              </a:ext>
            </a:extLst>
          </p:cNvPr>
          <p:cNvSpPr>
            <a:spLocks noGrp="1"/>
          </p:cNvSpPr>
          <p:nvPr>
            <p:ph idx="1"/>
          </p:nvPr>
        </p:nvSpPr>
        <p:spPr/>
        <p:txBody>
          <a:bodyPr>
            <a:normAutofit lnSpcReduction="10000"/>
          </a:bodyPr>
          <a:lstStyle/>
          <a:p>
            <a:pPr marL="0" marR="0" indent="0" algn="ctr">
              <a:spcBef>
                <a:spcPts val="0"/>
              </a:spcBef>
              <a:spcAft>
                <a:spcPts val="0"/>
              </a:spcAft>
              <a:buNone/>
            </a:pPr>
            <a:r>
              <a:rPr lang="en-US" sz="2800" b="1" dirty="0">
                <a:solidFill>
                  <a:srgbClr val="000000"/>
                </a:solidFill>
                <a:effectLst/>
                <a:latin typeface="Calibri" panose="020F0502020204030204" pitchFamily="34" charset="0"/>
                <a:ea typeface="Calibri" panose="020F0502020204030204" pitchFamily="34" charset="0"/>
              </a:rPr>
              <a:t>NYS Penal Law ARTICLE 222 CANNABIS: General</a:t>
            </a:r>
            <a:endParaRPr lang="en-US" sz="2800" dirty="0">
              <a:effectLst/>
              <a:latin typeface="Calibri" panose="020F0502020204030204" pitchFamily="34" charset="0"/>
              <a:ea typeface="Calibri" panose="020F0502020204030204" pitchFamily="34" charset="0"/>
            </a:endParaRPr>
          </a:p>
          <a:p>
            <a:pPr marL="0" indent="0">
              <a:buNone/>
            </a:pPr>
            <a:endParaRPr lang="en-US" sz="900" dirty="0"/>
          </a:p>
          <a:p>
            <a:pPr marL="0" marR="0" indent="0">
              <a:spcBef>
                <a:spcPts val="0"/>
              </a:spcBef>
              <a:spcAft>
                <a:spcPts val="0"/>
              </a:spcAft>
              <a:buNone/>
            </a:pPr>
            <a:r>
              <a:rPr lang="en-US" sz="900" b="1" u="sng" dirty="0">
                <a:solidFill>
                  <a:srgbClr val="000000"/>
                </a:solidFill>
                <a:effectLst/>
                <a:ea typeface="Calibri" panose="020F0502020204030204" pitchFamily="34" charset="0"/>
              </a:rPr>
              <a:t>222.00 Cannabis; Definitions</a:t>
            </a:r>
            <a:r>
              <a:rPr lang="en-US" sz="900" dirty="0">
                <a:solidFill>
                  <a:srgbClr val="000000"/>
                </a:solidFill>
                <a:effectLst/>
                <a:ea typeface="Calibri" panose="020F0502020204030204" pitchFamily="34" charset="0"/>
              </a:rPr>
              <a:t>: Defines “Cannabis,” “Concentrated Cannabis,” “Sell,” and “Smoking.”</a:t>
            </a:r>
          </a:p>
          <a:p>
            <a:pPr marL="0" marR="0" indent="0">
              <a:spcBef>
                <a:spcPts val="0"/>
              </a:spcBef>
              <a:spcAft>
                <a:spcPts val="0"/>
              </a:spcAft>
              <a:buNone/>
            </a:pPr>
            <a:r>
              <a:rPr lang="en-US" sz="900" dirty="0">
                <a:solidFill>
                  <a:srgbClr val="000000"/>
                </a:solidFill>
                <a:effectLst/>
                <a:ea typeface="Calibri" panose="020F0502020204030204" pitchFamily="34" charset="0"/>
              </a:rPr>
              <a:t> </a:t>
            </a:r>
          </a:p>
          <a:p>
            <a:pPr marL="0" marR="0" indent="0">
              <a:spcBef>
                <a:spcPts val="0"/>
              </a:spcBef>
              <a:spcAft>
                <a:spcPts val="0"/>
              </a:spcAft>
              <a:buNone/>
            </a:pPr>
            <a:r>
              <a:rPr lang="en-US" sz="900" b="1" u="sng" dirty="0">
                <a:solidFill>
                  <a:srgbClr val="000000"/>
                </a:solidFill>
                <a:effectLst/>
                <a:ea typeface="Calibri" panose="020F0502020204030204" pitchFamily="34" charset="0"/>
              </a:rPr>
              <a:t>222.05 Personal Use of Cannabis</a:t>
            </a:r>
            <a:r>
              <a:rPr lang="en-US" sz="900" dirty="0">
                <a:solidFill>
                  <a:srgbClr val="000000"/>
                </a:solidFill>
                <a:effectLst/>
                <a:ea typeface="Calibri" panose="020F0502020204030204" pitchFamily="34" charset="0"/>
              </a:rPr>
              <a:t>: It is now legal to: possess, display, purchase, obtain, transport, transfer WITHOUT COMPENSATION (AKA “gifting”) up to 3 oz. </a:t>
            </a:r>
            <a:r>
              <a:rPr lang="en-US" sz="900" dirty="0">
                <a:solidFill>
                  <a:srgbClr val="000000"/>
                </a:solidFill>
                <a:ea typeface="Calibri" panose="020F0502020204030204" pitchFamily="34" charset="0"/>
              </a:rPr>
              <a:t>of flower and/or 24 g of concentrate; to p</a:t>
            </a:r>
            <a:r>
              <a:rPr lang="en-US" sz="900" dirty="0">
                <a:solidFill>
                  <a:srgbClr val="000000"/>
                </a:solidFill>
                <a:effectLst/>
                <a:ea typeface="Calibri" panose="020F0502020204030204" pitchFamily="34" charset="0"/>
              </a:rPr>
              <a:t>ossess, use, display, purchase, obtain, manufacture, transport, or give to a person 21 years of age or older, cannabis paraphernalia (pipes, bongs, vaporizers, rolling papers etc.); to plant, cultivate, harvest, dry, process and possesses cultivated cannabis in accordance with the Cannabis Law.</a:t>
            </a:r>
          </a:p>
          <a:p>
            <a:pPr marL="0" marR="0" indent="0">
              <a:spcBef>
                <a:spcPts val="0"/>
              </a:spcBef>
              <a:spcAft>
                <a:spcPts val="0"/>
              </a:spcAft>
              <a:buNone/>
            </a:pPr>
            <a:endParaRPr lang="en-US" sz="900" dirty="0">
              <a:solidFill>
                <a:srgbClr val="000000"/>
              </a:solidFill>
              <a:ea typeface="Calibri" panose="020F0502020204030204" pitchFamily="34" charset="0"/>
            </a:endParaRPr>
          </a:p>
          <a:p>
            <a:pPr marL="0" marR="0" indent="0">
              <a:spcBef>
                <a:spcPts val="0"/>
              </a:spcBef>
              <a:spcAft>
                <a:spcPts val="0"/>
              </a:spcAft>
              <a:buNone/>
            </a:pPr>
            <a:r>
              <a:rPr lang="en-US" sz="900" dirty="0">
                <a:solidFill>
                  <a:srgbClr val="000000"/>
                </a:solidFill>
                <a:effectLst/>
                <a:ea typeface="Calibri" panose="020F0502020204030204" pitchFamily="34" charset="0"/>
              </a:rPr>
              <a:t>There can be no finding or determination of reasonable cause to believe a crime has been committed </a:t>
            </a:r>
            <a:r>
              <a:rPr lang="en-US" sz="900" u="sng" dirty="0">
                <a:solidFill>
                  <a:srgbClr val="000000"/>
                </a:solidFill>
                <a:effectLst/>
                <a:ea typeface="Calibri" panose="020F0502020204030204" pitchFamily="34" charset="0"/>
              </a:rPr>
              <a:t>based solely</a:t>
            </a:r>
            <a:r>
              <a:rPr lang="en-US" sz="900" dirty="0">
                <a:solidFill>
                  <a:srgbClr val="000000"/>
                </a:solidFill>
                <a:effectLst/>
                <a:ea typeface="Calibri" panose="020F0502020204030204" pitchFamily="34" charset="0"/>
              </a:rPr>
              <a:t> on evidence of the following facts and circumstances, either individually or in combination with each other: odor of flower; odor of burnt cannabis; possession within legal limits; possession within legal limits of multiple containers of cannabis; the presence of cash in proximity to cannabis; the planting, cultivation, harvesting, or processing of cannabis.</a:t>
            </a:r>
          </a:p>
          <a:p>
            <a:pPr marL="0" marR="0" indent="0">
              <a:spcBef>
                <a:spcPts val="0"/>
              </a:spcBef>
              <a:spcAft>
                <a:spcPts val="0"/>
              </a:spcAft>
              <a:buNone/>
            </a:pPr>
            <a:endParaRPr lang="en-US" sz="900" dirty="0">
              <a:solidFill>
                <a:srgbClr val="000000"/>
              </a:solidFill>
              <a:effectLst/>
              <a:ea typeface="Calibri" panose="020F0502020204030204" pitchFamily="34" charset="0"/>
            </a:endParaRPr>
          </a:p>
          <a:p>
            <a:pPr marL="0" marR="0" indent="0">
              <a:spcBef>
                <a:spcPts val="0"/>
              </a:spcBef>
              <a:spcAft>
                <a:spcPts val="0"/>
              </a:spcAft>
              <a:buNone/>
            </a:pPr>
            <a:r>
              <a:rPr lang="en-US" sz="900" b="1" u="sng" dirty="0">
                <a:solidFill>
                  <a:srgbClr val="000000"/>
                </a:solidFill>
                <a:effectLst/>
                <a:ea typeface="Calibri" panose="020F0502020204030204" pitchFamily="34" charset="0"/>
              </a:rPr>
              <a:t>222.10 Restrictions on Cannabis Use</a:t>
            </a:r>
            <a:r>
              <a:rPr lang="en-US" sz="900" dirty="0">
                <a:solidFill>
                  <a:srgbClr val="000000"/>
                </a:solidFill>
                <a:effectLst/>
                <a:ea typeface="Calibri" panose="020F0502020204030204" pitchFamily="34" charset="0"/>
              </a:rPr>
              <a:t>: No person shall: smoke/vape cannabis where smoking/vaping is prohibited by the Public Health Law/Clean Indoor Air Act; or upon the grounds of a school, or in or on a school bus.</a:t>
            </a:r>
          </a:p>
          <a:p>
            <a:pPr marL="0" marR="0" indent="0">
              <a:spcBef>
                <a:spcPts val="0"/>
              </a:spcBef>
              <a:spcAft>
                <a:spcPts val="0"/>
              </a:spcAft>
              <a:buNone/>
            </a:pPr>
            <a:endParaRPr lang="en-US" sz="900" dirty="0">
              <a:solidFill>
                <a:srgbClr val="000000"/>
              </a:solidFill>
              <a:effectLst/>
              <a:ea typeface="Calibri" panose="020F0502020204030204" pitchFamily="34" charset="0"/>
            </a:endParaRPr>
          </a:p>
          <a:p>
            <a:pPr marL="0" marR="0" indent="0">
              <a:spcBef>
                <a:spcPts val="0"/>
              </a:spcBef>
              <a:spcAft>
                <a:spcPts val="0"/>
              </a:spcAft>
              <a:buNone/>
            </a:pPr>
            <a:r>
              <a:rPr lang="en-US" sz="900" b="1" u="sng" dirty="0">
                <a:solidFill>
                  <a:srgbClr val="000000"/>
                </a:solidFill>
                <a:effectLst/>
                <a:ea typeface="Calibri" panose="020F0502020204030204" pitchFamily="34" charset="0"/>
              </a:rPr>
              <a:t>222.15 Personal Cultivation and Home Possession of Cannabis</a:t>
            </a:r>
            <a:r>
              <a:rPr lang="en-US" sz="900" dirty="0">
                <a:solidFill>
                  <a:srgbClr val="000000"/>
                </a:solidFill>
                <a:effectLst/>
                <a:ea typeface="Calibri" panose="020F0502020204030204" pitchFamily="34" charset="0"/>
              </a:rPr>
              <a:t>: A County, Town, City, or Village may enact and enforce regulations to </a:t>
            </a:r>
            <a:r>
              <a:rPr lang="en-US" sz="900" u="sng" dirty="0">
                <a:solidFill>
                  <a:srgbClr val="000000"/>
                </a:solidFill>
                <a:effectLst/>
                <a:ea typeface="Calibri" panose="020F0502020204030204" pitchFamily="34" charset="0"/>
              </a:rPr>
              <a:t>reasonably</a:t>
            </a:r>
            <a:r>
              <a:rPr lang="en-US" sz="900" dirty="0">
                <a:solidFill>
                  <a:srgbClr val="000000"/>
                </a:solidFill>
                <a:effectLst/>
                <a:ea typeface="Calibri" panose="020F0502020204030204" pitchFamily="34" charset="0"/>
              </a:rPr>
              <a:t> regulate the actions and conduct personal cultivation; provided that: cultivation cannot be completely or essentially prohibited; local regulation may constitute no more than an infraction and may be punishable by no more than a discretionary civil penalty of $200 or less; a violation of this section (222.15), may  be subject to a civil penalty of up to $125 per violation; OCM is mandated to issue, enact and enforce guidance, regulations and conduct education to promote safe practices in home cultivation and use/storage of cannabis. </a:t>
            </a:r>
            <a:endParaRPr lang="en-US" sz="900" dirty="0">
              <a:effectLst/>
              <a:ea typeface="Calibri" panose="020F0502020204030204" pitchFamily="34" charset="0"/>
            </a:endParaRPr>
          </a:p>
          <a:p>
            <a:pPr marL="0" marR="0" indent="0">
              <a:spcBef>
                <a:spcPts val="0"/>
              </a:spcBef>
              <a:spcAft>
                <a:spcPts val="0"/>
              </a:spcAft>
              <a:buNone/>
            </a:pPr>
            <a:endParaRPr lang="en-US" sz="900" dirty="0">
              <a:solidFill>
                <a:srgbClr val="000000"/>
              </a:solidFill>
              <a:effectLst/>
              <a:ea typeface="Calibri" panose="020F0502020204030204" pitchFamily="34" charset="0"/>
            </a:endParaRPr>
          </a:p>
          <a:p>
            <a:pPr marL="0" marR="0" indent="0">
              <a:spcBef>
                <a:spcPts val="0"/>
              </a:spcBef>
              <a:spcAft>
                <a:spcPts val="0"/>
              </a:spcAft>
              <a:buNone/>
            </a:pPr>
            <a:r>
              <a:rPr lang="en-US" sz="900" b="1" u="sng" dirty="0">
                <a:solidFill>
                  <a:srgbClr val="000000"/>
                </a:solidFill>
                <a:effectLst/>
                <a:ea typeface="Calibri" panose="020F0502020204030204" pitchFamily="34" charset="0"/>
              </a:rPr>
              <a:t>222.20 Licensing of Cannabis Production and Distribution; Defense</a:t>
            </a:r>
            <a:r>
              <a:rPr lang="en-US" sz="900" dirty="0">
                <a:solidFill>
                  <a:srgbClr val="000000"/>
                </a:solidFill>
                <a:effectLst/>
                <a:ea typeface="Calibri" panose="020F0502020204030204" pitchFamily="34" charset="0"/>
              </a:rPr>
              <a:t>: In any prosecution for an offense involving cannabis, it is an affirmative defense that the defendant was engaged activity in compliance with the Cannabis Law.</a:t>
            </a:r>
            <a:endParaRPr lang="en-US" sz="900" dirty="0">
              <a:effectLst/>
              <a:ea typeface="Calibri" panose="020F0502020204030204" pitchFamily="34" charset="0"/>
            </a:endParaRPr>
          </a:p>
          <a:p>
            <a:pPr marL="0" indent="0">
              <a:buNone/>
            </a:pPr>
            <a:endParaRPr lang="en-US" sz="900" dirty="0"/>
          </a:p>
          <a:p>
            <a:pPr marL="0" indent="0">
              <a:buNone/>
            </a:pPr>
            <a:endParaRPr lang="en-US" sz="900" dirty="0"/>
          </a:p>
        </p:txBody>
      </p:sp>
      <p:sp>
        <p:nvSpPr>
          <p:cNvPr id="4" name="Slide Number Placeholder 3">
            <a:extLst>
              <a:ext uri="{FF2B5EF4-FFF2-40B4-BE49-F238E27FC236}">
                <a16:creationId xmlns:a16="http://schemas.microsoft.com/office/drawing/2014/main" id="{9D269821-10FA-4D5B-8392-3A56493C5087}"/>
              </a:ext>
            </a:extLst>
          </p:cNvPr>
          <p:cNvSpPr>
            <a:spLocks noGrp="1"/>
          </p:cNvSpPr>
          <p:nvPr>
            <p:ph type="sldNum" sz="quarter" idx="12"/>
          </p:nvPr>
        </p:nvSpPr>
        <p:spPr/>
        <p:txBody>
          <a:bodyPr/>
          <a:lstStyle/>
          <a:p>
            <a:fld id="{A7754AA7-8025-408E-B296-E2B43FE08638}" type="slidenum">
              <a:rPr lang="en-US" smtClean="0"/>
              <a:t>48</a:t>
            </a:fld>
            <a:endParaRPr lang="en-US"/>
          </a:p>
        </p:txBody>
      </p:sp>
    </p:spTree>
    <p:extLst>
      <p:ext uri="{BB962C8B-B14F-4D97-AF65-F5344CB8AC3E}">
        <p14:creationId xmlns:p14="http://schemas.microsoft.com/office/powerpoint/2010/main" val="1537994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BAAB-E8B0-4348-82DC-EC8E11FEF1CF}"/>
              </a:ext>
            </a:extLst>
          </p:cNvPr>
          <p:cNvSpPr>
            <a:spLocks noGrp="1"/>
          </p:cNvSpPr>
          <p:nvPr>
            <p:ph type="title"/>
          </p:nvPr>
        </p:nvSpPr>
        <p:spPr/>
        <p:txBody>
          <a:bodyPr/>
          <a:lstStyle/>
          <a:p>
            <a:r>
              <a:rPr lang="en-US" sz="4400" b="1" dirty="0">
                <a:solidFill>
                  <a:schemeClr val="tx2"/>
                </a:solidFill>
                <a:latin typeface="Arial"/>
                <a:cs typeface="Arial"/>
              </a:rPr>
              <a:t>OCM Enforcement Actions</a:t>
            </a:r>
            <a:endParaRPr lang="en-US" dirty="0"/>
          </a:p>
        </p:txBody>
      </p:sp>
      <p:sp>
        <p:nvSpPr>
          <p:cNvPr id="3" name="Content Placeholder 2">
            <a:extLst>
              <a:ext uri="{FF2B5EF4-FFF2-40B4-BE49-F238E27FC236}">
                <a16:creationId xmlns:a16="http://schemas.microsoft.com/office/drawing/2014/main" id="{E1D2AE29-8313-499F-853B-4CC7A05FC8A9}"/>
              </a:ext>
            </a:extLst>
          </p:cNvPr>
          <p:cNvSpPr>
            <a:spLocks noGrp="1"/>
          </p:cNvSpPr>
          <p:nvPr>
            <p:ph idx="1"/>
          </p:nvPr>
        </p:nvSpPr>
        <p:spPr/>
        <p:txBody>
          <a:bodyPr/>
          <a:lstStyle/>
          <a:p>
            <a:pPr marL="0" marR="0" indent="0" algn="ctr">
              <a:spcBef>
                <a:spcPts val="0"/>
              </a:spcBef>
              <a:spcAft>
                <a:spcPts val="0"/>
              </a:spcAft>
              <a:buNone/>
            </a:pPr>
            <a:r>
              <a:rPr lang="en-US" sz="2800" b="1" dirty="0">
                <a:solidFill>
                  <a:srgbClr val="000000"/>
                </a:solidFill>
                <a:effectLst/>
                <a:latin typeface="Calibri" panose="020F0502020204030204" pitchFamily="34" charset="0"/>
                <a:ea typeface="Calibri" panose="020F0502020204030204" pitchFamily="34" charset="0"/>
              </a:rPr>
              <a:t>NYS Penal Law ARTICLE 222 CANNABIS: Possession</a:t>
            </a:r>
          </a:p>
          <a:p>
            <a:pPr marL="0" marR="0" indent="0" algn="ctr">
              <a:spcBef>
                <a:spcPts val="0"/>
              </a:spcBef>
              <a:spcAft>
                <a:spcPts val="0"/>
              </a:spcAft>
              <a:buNone/>
            </a:pPr>
            <a:endParaRPr lang="en-US" sz="900" dirty="0">
              <a:effectLst/>
              <a:latin typeface="Calibri" panose="020F0502020204030204" pitchFamily="34" charset="0"/>
              <a:ea typeface="Calibri" panose="020F0502020204030204" pitchFamily="34" charset="0"/>
            </a:endParaRPr>
          </a:p>
          <a:p>
            <a:pPr marL="0" indent="0">
              <a:buNone/>
            </a:pPr>
            <a:r>
              <a:rPr lang="en-US" sz="1200" b="1" u="sng" dirty="0">
                <a:solidFill>
                  <a:srgbClr val="000000"/>
                </a:solidFill>
                <a:effectLst/>
                <a:ea typeface="Calibri" panose="020F0502020204030204" pitchFamily="34" charset="0"/>
              </a:rPr>
              <a:t>222.25 Unlawful Possession of Cannabis</a:t>
            </a:r>
            <a:r>
              <a:rPr lang="en-US" sz="1200" dirty="0">
                <a:solidFill>
                  <a:srgbClr val="000000"/>
                </a:solidFill>
                <a:effectLst/>
                <a:ea typeface="Calibri" panose="020F0502020204030204" pitchFamily="34" charset="0"/>
              </a:rPr>
              <a:t>: Knowingly and unlawfully possesses cannabis weighing more than 3 oz. or concentrate weighing more than 24 g. Violation punishable by a fine of not more than $125.</a:t>
            </a:r>
          </a:p>
          <a:p>
            <a:pPr marL="0" indent="0">
              <a:buNone/>
            </a:pPr>
            <a:endParaRPr lang="en-US" sz="1200" dirty="0">
              <a:solidFill>
                <a:srgbClr val="000000"/>
              </a:solidFill>
              <a:effectLst/>
              <a:ea typeface="Calibri" panose="020F0502020204030204" pitchFamily="34" charset="0"/>
            </a:endParaRPr>
          </a:p>
          <a:p>
            <a:pPr marL="0" indent="0">
              <a:buNone/>
            </a:pPr>
            <a:r>
              <a:rPr lang="en-US" sz="1200" b="1" u="sng" dirty="0">
                <a:solidFill>
                  <a:srgbClr val="000000"/>
                </a:solidFill>
                <a:effectLst/>
                <a:ea typeface="Calibri" panose="020F0502020204030204" pitchFamily="34" charset="0"/>
              </a:rPr>
              <a:t>222.30 Criminal Possession of Cannabis, 3rd Degree</a:t>
            </a:r>
            <a:r>
              <a:rPr lang="en-US" sz="1200" dirty="0">
                <a:solidFill>
                  <a:srgbClr val="000000"/>
                </a:solidFill>
                <a:effectLst/>
                <a:ea typeface="Calibri" panose="020F0502020204030204" pitchFamily="34" charset="0"/>
              </a:rPr>
              <a:t>: Knowingly and unlawfully possesses: 1. Cannabis weighing more than 16 oz.; or 2. Concentrated cannabis and such concentrate cannabis weighing more than 5 oz. Class A Misdemeanor (15-days to one year.)</a:t>
            </a:r>
          </a:p>
          <a:p>
            <a:pPr marL="0" indent="0">
              <a:buNone/>
            </a:pPr>
            <a:endParaRPr lang="en-US" sz="1200" dirty="0">
              <a:solidFill>
                <a:srgbClr val="000000"/>
              </a:solidFill>
              <a:effectLst/>
              <a:ea typeface="Calibri" panose="020F0502020204030204" pitchFamily="34" charset="0"/>
            </a:endParaRPr>
          </a:p>
          <a:p>
            <a:pPr marL="0" indent="0">
              <a:buNone/>
            </a:pPr>
            <a:r>
              <a:rPr lang="en-US" sz="1200" b="1" u="sng" dirty="0">
                <a:solidFill>
                  <a:srgbClr val="000000"/>
                </a:solidFill>
                <a:effectLst/>
                <a:ea typeface="Calibri" panose="020F0502020204030204" pitchFamily="34" charset="0"/>
              </a:rPr>
              <a:t>222.35 Criminal Possession of Cannabis, 2nd Degree</a:t>
            </a:r>
            <a:r>
              <a:rPr lang="en-US" sz="1200" dirty="0">
                <a:solidFill>
                  <a:srgbClr val="000000"/>
                </a:solidFill>
                <a:effectLst/>
                <a:ea typeface="Calibri" panose="020F0502020204030204" pitchFamily="34" charset="0"/>
              </a:rPr>
              <a:t>: Knowingly and unlawfully possesses: 1. Cannabis weighing more than 5 lbs.; or 2. Concentrate weighing more than 2 lbs. Class E Felony (No more than 4 years.)</a:t>
            </a:r>
          </a:p>
          <a:p>
            <a:pPr marL="0" indent="0">
              <a:buNone/>
            </a:pPr>
            <a:endParaRPr lang="en-US" sz="1200" dirty="0">
              <a:solidFill>
                <a:srgbClr val="000000"/>
              </a:solidFill>
              <a:effectLst/>
              <a:ea typeface="Calibri" panose="020F0502020204030204" pitchFamily="34" charset="0"/>
            </a:endParaRPr>
          </a:p>
          <a:p>
            <a:pPr marL="0" indent="0">
              <a:buNone/>
            </a:pPr>
            <a:r>
              <a:rPr lang="en-US" sz="1200" b="1" u="sng" dirty="0">
                <a:solidFill>
                  <a:srgbClr val="000000"/>
                </a:solidFill>
                <a:effectLst/>
                <a:ea typeface="Calibri" panose="020F0502020204030204" pitchFamily="34" charset="0"/>
              </a:rPr>
              <a:t>222.40 Criminal Possession of Cannabis, 1</a:t>
            </a:r>
            <a:r>
              <a:rPr lang="en-US" sz="1200" b="1" u="sng" baseline="30000" dirty="0">
                <a:solidFill>
                  <a:srgbClr val="000000"/>
                </a:solidFill>
                <a:effectLst/>
                <a:ea typeface="Calibri" panose="020F0502020204030204" pitchFamily="34" charset="0"/>
              </a:rPr>
              <a:t>st</a:t>
            </a:r>
            <a:r>
              <a:rPr lang="en-US" sz="1200" b="1" u="sng" dirty="0">
                <a:solidFill>
                  <a:srgbClr val="000000"/>
                </a:solidFill>
                <a:effectLst/>
                <a:ea typeface="Calibri" panose="020F0502020204030204" pitchFamily="34" charset="0"/>
              </a:rPr>
              <a:t> Degree</a:t>
            </a:r>
            <a:r>
              <a:rPr lang="en-US" sz="1200" dirty="0">
                <a:solidFill>
                  <a:srgbClr val="000000"/>
                </a:solidFill>
                <a:effectLst/>
                <a:ea typeface="Calibri" panose="020F0502020204030204" pitchFamily="34" charset="0"/>
              </a:rPr>
              <a:t>: 1. Knowingly and unlawfully possesses cannabis weighing more than 10 lbs.; or 2. Concentrate weighing more than 4 lbs. Class D Felony (No more than 7 years.)</a:t>
            </a:r>
            <a:endParaRPr lang="en-US" sz="1200" dirty="0"/>
          </a:p>
        </p:txBody>
      </p:sp>
      <p:sp>
        <p:nvSpPr>
          <p:cNvPr id="4" name="Slide Number Placeholder 3">
            <a:extLst>
              <a:ext uri="{FF2B5EF4-FFF2-40B4-BE49-F238E27FC236}">
                <a16:creationId xmlns:a16="http://schemas.microsoft.com/office/drawing/2014/main" id="{B1F66052-5E91-4247-9244-A372980F40CC}"/>
              </a:ext>
            </a:extLst>
          </p:cNvPr>
          <p:cNvSpPr>
            <a:spLocks noGrp="1"/>
          </p:cNvSpPr>
          <p:nvPr>
            <p:ph type="sldNum" sz="quarter" idx="12"/>
          </p:nvPr>
        </p:nvSpPr>
        <p:spPr/>
        <p:txBody>
          <a:bodyPr/>
          <a:lstStyle/>
          <a:p>
            <a:fld id="{A7754AA7-8025-408E-B296-E2B43FE08638}" type="slidenum">
              <a:rPr lang="en-US" smtClean="0"/>
              <a:t>49</a:t>
            </a:fld>
            <a:endParaRPr lang="en-US"/>
          </a:p>
        </p:txBody>
      </p:sp>
    </p:spTree>
    <p:extLst>
      <p:ext uri="{BB962C8B-B14F-4D97-AF65-F5344CB8AC3E}">
        <p14:creationId xmlns:p14="http://schemas.microsoft.com/office/powerpoint/2010/main" val="237654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2A74-1923-4266-8921-83B0DE640C88}"/>
              </a:ext>
            </a:extLst>
          </p:cNvPr>
          <p:cNvSpPr>
            <a:spLocks noGrp="1"/>
          </p:cNvSpPr>
          <p:nvPr>
            <p:ph type="title"/>
          </p:nvPr>
        </p:nvSpPr>
        <p:spPr>
          <a:xfrm>
            <a:off x="-55418" y="332508"/>
            <a:ext cx="9199418" cy="685801"/>
          </a:xfrm>
        </p:spPr>
        <p:txBody>
          <a:bodyPr>
            <a:noAutofit/>
          </a:bodyPr>
          <a:lstStyle/>
          <a:p>
            <a:pPr algn="ctr"/>
            <a:r>
              <a:rPr lang="en-US" sz="3600" dirty="0">
                <a:solidFill>
                  <a:schemeClr val="tx2"/>
                </a:solidFill>
              </a:rPr>
              <a:t>Office of Cannabis Management (OCM)</a:t>
            </a:r>
          </a:p>
        </p:txBody>
      </p:sp>
      <p:graphicFrame>
        <p:nvGraphicFramePr>
          <p:cNvPr id="5" name="Content Placeholder 4">
            <a:extLst>
              <a:ext uri="{FF2B5EF4-FFF2-40B4-BE49-F238E27FC236}">
                <a16:creationId xmlns:a16="http://schemas.microsoft.com/office/drawing/2014/main" id="{C18693AB-F1E7-4AA1-9FE2-792216290DFF}"/>
              </a:ext>
            </a:extLst>
          </p:cNvPr>
          <p:cNvGraphicFramePr>
            <a:graphicFrameLocks noGrp="1"/>
          </p:cNvGraphicFramePr>
          <p:nvPr>
            <p:ph idx="1"/>
          </p:nvPr>
        </p:nvGraphicFramePr>
        <p:xfrm>
          <a:off x="1182029" y="1085384"/>
          <a:ext cx="6653561" cy="3725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0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B93C01D-B11C-4BF1-A631-1645921D6FDB}"/>
                                            </p:graphicEl>
                                          </p:spTgt>
                                        </p:tgtEl>
                                      </p:cBhvr>
                                    </p:animEffect>
                                    <p:animScale>
                                      <p:cBhvr>
                                        <p:cTn id="7" dur="250" autoRev="1" fill="hold"/>
                                        <p:tgtEl>
                                          <p:spTgt spid="5">
                                            <p:graphicEl>
                                              <a:dgm id="{9B93C01D-B11C-4BF1-A631-1645921D6FDB}"/>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12EDEEE8-16AE-44EE-A24B-970B1D6FC4FB}"/>
                                            </p:graphicEl>
                                          </p:spTgt>
                                        </p:tgtEl>
                                      </p:cBhvr>
                                    </p:animEffect>
                                    <p:animScale>
                                      <p:cBhvr>
                                        <p:cTn id="12" dur="250" autoRev="1" fill="hold"/>
                                        <p:tgtEl>
                                          <p:spTgt spid="5">
                                            <p:graphicEl>
                                              <a:dgm id="{12EDEEE8-16AE-44EE-A24B-970B1D6FC4FB}"/>
                                            </p:graphicEl>
                                          </p:spTgt>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5">
                                            <p:graphicEl>
                                              <a:dgm id="{635165EF-E068-40DE-BD9A-1F75D4BEE964}"/>
                                            </p:graphicEl>
                                          </p:spTgt>
                                        </p:tgtEl>
                                      </p:cBhvr>
                                    </p:animEffect>
                                    <p:animScale>
                                      <p:cBhvr>
                                        <p:cTn id="15" dur="250" autoRev="1" fill="hold"/>
                                        <p:tgtEl>
                                          <p:spTgt spid="5">
                                            <p:graphicEl>
                                              <a:dgm id="{635165EF-E068-40DE-BD9A-1F75D4BEE964}"/>
                                            </p:graphic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5">
                                            <p:graphicEl>
                                              <a:dgm id="{DB4A61E9-6A87-4FA0-BB42-627F500F3D58}"/>
                                            </p:graphicEl>
                                          </p:spTgt>
                                        </p:tgtEl>
                                      </p:cBhvr>
                                    </p:animEffect>
                                    <p:animScale>
                                      <p:cBhvr>
                                        <p:cTn id="18" dur="250" autoRev="1" fill="hold"/>
                                        <p:tgtEl>
                                          <p:spTgt spid="5">
                                            <p:graphicEl>
                                              <a:dgm id="{DB4A61E9-6A87-4FA0-BB42-627F500F3D58}"/>
                                            </p:graphicEl>
                                          </p:spTgt>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5">
                                            <p:graphicEl>
                                              <a:dgm id="{B05F5700-16B5-4094-8778-2A41DF8F5410}"/>
                                            </p:graphicEl>
                                          </p:spTgt>
                                        </p:tgtEl>
                                      </p:cBhvr>
                                    </p:animEffect>
                                    <p:animScale>
                                      <p:cBhvr>
                                        <p:cTn id="21" dur="250" autoRev="1" fill="hold"/>
                                        <p:tgtEl>
                                          <p:spTgt spid="5">
                                            <p:graphicEl>
                                              <a:dgm id="{B05F5700-16B5-4094-8778-2A41DF8F5410}"/>
                                            </p:graphicEl>
                                          </p:spTgt>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5">
                                            <p:graphicEl>
                                              <a:dgm id="{3BF47901-FF14-4436-AAE0-B91CBFEEFC77}"/>
                                            </p:graphicEl>
                                          </p:spTgt>
                                        </p:tgtEl>
                                      </p:cBhvr>
                                    </p:animEffect>
                                    <p:animScale>
                                      <p:cBhvr>
                                        <p:cTn id="24" dur="250" autoRev="1" fill="hold"/>
                                        <p:tgtEl>
                                          <p:spTgt spid="5">
                                            <p:graphicEl>
                                              <a:dgm id="{3BF47901-FF14-4436-AAE0-B91CBFEEFC77}"/>
                                            </p:graphicEl>
                                          </p:spTgt>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5">
                                            <p:graphicEl>
                                              <a:dgm id="{2D0209F2-E25E-4E3C-902E-F4BC51896452}"/>
                                            </p:graphicEl>
                                          </p:spTgt>
                                        </p:tgtEl>
                                      </p:cBhvr>
                                    </p:animEffect>
                                    <p:animScale>
                                      <p:cBhvr>
                                        <p:cTn id="27" dur="250" autoRev="1" fill="hold"/>
                                        <p:tgtEl>
                                          <p:spTgt spid="5">
                                            <p:graphicEl>
                                              <a:dgm id="{2D0209F2-E25E-4E3C-902E-F4BC5189645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3036-9C06-4E9B-9CE6-76D0C01E4C34}"/>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1F497D"/>
                </a:solidFill>
                <a:effectLst/>
                <a:uLnTx/>
                <a:uFillTx/>
                <a:latin typeface="Arial"/>
                <a:ea typeface="+mj-ea"/>
                <a:cs typeface="Arial"/>
              </a:rPr>
              <a:t>OCM Enforcement Actions</a:t>
            </a:r>
            <a:endParaRPr lang="en-US" dirty="0"/>
          </a:p>
        </p:txBody>
      </p:sp>
      <p:sp>
        <p:nvSpPr>
          <p:cNvPr id="3" name="Content Placeholder 2">
            <a:extLst>
              <a:ext uri="{FF2B5EF4-FFF2-40B4-BE49-F238E27FC236}">
                <a16:creationId xmlns:a16="http://schemas.microsoft.com/office/drawing/2014/main" id="{9373063B-42B8-44CF-A048-6A6BC53B82D8}"/>
              </a:ext>
            </a:extLst>
          </p:cNvPr>
          <p:cNvSpPr>
            <a:spLocks noGrp="1"/>
          </p:cNvSpPr>
          <p:nvPr>
            <p:ph idx="1"/>
          </p:nvPr>
        </p:nvSpPr>
        <p:spPr/>
        <p:txBody>
          <a:bodyPr>
            <a:normAutofit lnSpcReduction="10000"/>
          </a:bodyPr>
          <a:lstStyle/>
          <a:p>
            <a:pPr marL="0" marR="0" indent="0" algn="ctr">
              <a:spcBef>
                <a:spcPts val="0"/>
              </a:spcBef>
              <a:spcAft>
                <a:spcPts val="0"/>
              </a:spcAft>
              <a:buNone/>
            </a:pPr>
            <a:r>
              <a:rPr lang="en-US" sz="2800" b="1" dirty="0">
                <a:solidFill>
                  <a:srgbClr val="000000"/>
                </a:solidFill>
                <a:effectLst/>
                <a:latin typeface="Calibri" panose="020F0502020204030204" pitchFamily="34" charset="0"/>
                <a:ea typeface="Calibri" panose="020F0502020204030204" pitchFamily="34" charset="0"/>
              </a:rPr>
              <a:t>NYS Penal Law ARTICLE 222 CANNABIS: Sale</a:t>
            </a:r>
          </a:p>
          <a:p>
            <a:pPr marL="0" marR="0" indent="0" algn="ctr">
              <a:spcBef>
                <a:spcPts val="0"/>
              </a:spcBef>
              <a:spcAft>
                <a:spcPts val="0"/>
              </a:spcAft>
              <a:buNone/>
            </a:pPr>
            <a:endParaRPr lang="en-US" sz="900" b="1"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000" b="1" u="sng" dirty="0">
                <a:solidFill>
                  <a:srgbClr val="000000"/>
                </a:solidFill>
                <a:effectLst/>
                <a:ea typeface="Calibri" panose="020F0502020204030204" pitchFamily="34" charset="0"/>
              </a:rPr>
              <a:t>222.45 Unlawful Sale of Cannabis</a:t>
            </a:r>
            <a:r>
              <a:rPr lang="en-US" sz="1000" dirty="0">
                <a:solidFill>
                  <a:srgbClr val="000000"/>
                </a:solidFill>
                <a:effectLst/>
                <a:ea typeface="Calibri" panose="020F0502020204030204" pitchFamily="34" charset="0"/>
              </a:rPr>
              <a:t>: Knowingly and unlawfully sells cannabis/concentrate. Violation punishable by a fine of not more than $250.</a:t>
            </a:r>
          </a:p>
          <a:p>
            <a:pPr marL="0" marR="0" indent="0">
              <a:spcBef>
                <a:spcPts val="0"/>
              </a:spcBef>
              <a:spcAft>
                <a:spcPts val="0"/>
              </a:spcAft>
              <a:buNone/>
            </a:pPr>
            <a:endParaRPr lang="en-US" sz="1000" b="1" dirty="0">
              <a:solidFill>
                <a:srgbClr val="000000"/>
              </a:solidFill>
              <a:ea typeface="Calibri" panose="020F0502020204030204" pitchFamily="34" charset="0"/>
            </a:endParaRPr>
          </a:p>
          <a:p>
            <a:pPr marL="0" marR="0" indent="0">
              <a:spcBef>
                <a:spcPts val="0"/>
              </a:spcBef>
              <a:spcAft>
                <a:spcPts val="0"/>
              </a:spcAft>
              <a:buNone/>
            </a:pPr>
            <a:r>
              <a:rPr lang="en-US" sz="1000" b="1" u="sng" dirty="0">
                <a:solidFill>
                  <a:srgbClr val="000000"/>
                </a:solidFill>
                <a:effectLst/>
                <a:ea typeface="Calibri" panose="020F0502020204030204" pitchFamily="34" charset="0"/>
              </a:rPr>
              <a:t>222.50 Criminal Sale of Cannabis, 3</a:t>
            </a:r>
            <a:r>
              <a:rPr lang="en-US" sz="1000" b="1" u="sng" baseline="30000" dirty="0">
                <a:solidFill>
                  <a:srgbClr val="000000"/>
                </a:solidFill>
                <a:effectLst/>
                <a:ea typeface="Calibri" panose="020F0502020204030204" pitchFamily="34" charset="0"/>
              </a:rPr>
              <a:t>rd</a:t>
            </a:r>
            <a:r>
              <a:rPr lang="en-US" sz="1000" b="1" u="sng" dirty="0">
                <a:solidFill>
                  <a:srgbClr val="000000"/>
                </a:solidFill>
                <a:effectLst/>
                <a:ea typeface="Calibri" panose="020F0502020204030204" pitchFamily="34" charset="0"/>
              </a:rPr>
              <a:t> Degree</a:t>
            </a:r>
            <a:r>
              <a:rPr lang="en-US" sz="1000" dirty="0">
                <a:solidFill>
                  <a:srgbClr val="000000"/>
                </a:solidFill>
                <a:effectLst/>
                <a:ea typeface="Calibri" panose="020F0502020204030204" pitchFamily="34" charset="0"/>
              </a:rPr>
              <a:t>: 1. Knowingly and unlawfully sells more than 3 oz. of cannabis or more than 24 g. of concentrate; or 2. Being 21  years of age or older, knowingly and unlawfully sells/gives, or causes to be given/sold, cannabis/concentrate to a person </a:t>
            </a:r>
            <a:r>
              <a:rPr lang="en-US" sz="1000" u="sng" dirty="0">
                <a:solidFill>
                  <a:srgbClr val="000000"/>
                </a:solidFill>
                <a:effectLst/>
                <a:ea typeface="Calibri" panose="020F0502020204030204" pitchFamily="34" charset="0"/>
              </a:rPr>
              <a:t>less than 21 years of age</a:t>
            </a:r>
            <a:r>
              <a:rPr lang="en-US" sz="1000" dirty="0">
                <a:solidFill>
                  <a:srgbClr val="000000"/>
                </a:solidFill>
                <a:effectLst/>
                <a:ea typeface="Calibri" panose="020F0502020204030204" pitchFamily="34" charset="0"/>
              </a:rPr>
              <a:t>; </a:t>
            </a:r>
          </a:p>
          <a:p>
            <a:pPr marL="0" marR="0" indent="0">
              <a:spcBef>
                <a:spcPts val="0"/>
              </a:spcBef>
              <a:spcAft>
                <a:spcPts val="0"/>
              </a:spcAft>
              <a:buNone/>
            </a:pPr>
            <a:endParaRPr lang="en-US" sz="1000" dirty="0">
              <a:solidFill>
                <a:srgbClr val="000000"/>
              </a:solidFill>
              <a:ea typeface="Calibri" panose="020F0502020204030204" pitchFamily="34" charset="0"/>
            </a:endParaRPr>
          </a:p>
          <a:p>
            <a:pPr marL="0" marR="0" indent="0">
              <a:spcBef>
                <a:spcPts val="0"/>
              </a:spcBef>
              <a:spcAft>
                <a:spcPts val="0"/>
              </a:spcAft>
              <a:buNone/>
            </a:pPr>
            <a:r>
              <a:rPr lang="en-US" sz="1000" dirty="0">
                <a:solidFill>
                  <a:srgbClr val="000000"/>
                </a:solidFill>
                <a:effectLst/>
                <a:ea typeface="Calibri" panose="020F0502020204030204" pitchFamily="34" charset="0"/>
              </a:rPr>
              <a:t>Shall not  apply  to  designated  caregivers,  practitioners, employees  of a registered organization, or employees of a designated caregiver facility. Class  A Misdemeanor (15-days to one year.)</a:t>
            </a:r>
            <a:endParaRPr lang="en-US" sz="1000" dirty="0">
              <a:effectLst/>
              <a:ea typeface="Calibri" panose="020F0502020204030204" pitchFamily="34" charset="0"/>
            </a:endParaRPr>
          </a:p>
          <a:p>
            <a:pPr marL="0" marR="0" indent="0">
              <a:spcBef>
                <a:spcPts val="0"/>
              </a:spcBef>
              <a:spcAft>
                <a:spcPts val="0"/>
              </a:spcAft>
              <a:buNone/>
            </a:pPr>
            <a:endParaRPr lang="en-US" sz="1000" dirty="0">
              <a:solidFill>
                <a:srgbClr val="000000"/>
              </a:solidFill>
              <a:effectLst/>
              <a:ea typeface="Calibri" panose="020F0502020204030204" pitchFamily="34" charset="0"/>
            </a:endParaRPr>
          </a:p>
          <a:p>
            <a:pPr marL="0" marR="0" indent="0">
              <a:spcBef>
                <a:spcPts val="0"/>
              </a:spcBef>
              <a:spcAft>
                <a:spcPts val="0"/>
              </a:spcAft>
              <a:buNone/>
            </a:pPr>
            <a:r>
              <a:rPr lang="en-US" sz="1000" b="1" u="sng" dirty="0">
                <a:solidFill>
                  <a:srgbClr val="000000"/>
                </a:solidFill>
                <a:effectLst/>
                <a:ea typeface="Calibri" panose="020F0502020204030204" pitchFamily="34" charset="0"/>
              </a:rPr>
              <a:t>222.55 Criminal Sale of Cannabis, 2</a:t>
            </a:r>
            <a:r>
              <a:rPr lang="en-US" sz="1000" b="1" u="sng" baseline="30000" dirty="0">
                <a:solidFill>
                  <a:srgbClr val="000000"/>
                </a:solidFill>
                <a:effectLst/>
                <a:ea typeface="Calibri" panose="020F0502020204030204" pitchFamily="34" charset="0"/>
              </a:rPr>
              <a:t>nd</a:t>
            </a:r>
            <a:r>
              <a:rPr lang="en-US" sz="1000" b="1" u="sng" dirty="0">
                <a:solidFill>
                  <a:srgbClr val="000000"/>
                </a:solidFill>
                <a:effectLst/>
                <a:ea typeface="Calibri" panose="020F0502020204030204" pitchFamily="34" charset="0"/>
              </a:rPr>
              <a:t> Degree</a:t>
            </a:r>
            <a:r>
              <a:rPr lang="en-US" sz="1000" dirty="0">
                <a:solidFill>
                  <a:srgbClr val="000000"/>
                </a:solidFill>
                <a:effectLst/>
                <a:ea typeface="Calibri" panose="020F0502020204030204" pitchFamily="34" charset="0"/>
              </a:rPr>
              <a:t>:  1. Knowingly and unlawfully sells more than 16 oz. of cannabis or more than 5 oz of concentrate; or 2. Being 21 years of age or older, knowingly and unlawfully sells/gives, or causes to be  given/sold, more than 3 oz. of cannabis or more than 24 g. of concentrate to a person </a:t>
            </a:r>
            <a:r>
              <a:rPr lang="en-US" sz="1000" u="sng" dirty="0">
                <a:solidFill>
                  <a:srgbClr val="000000"/>
                </a:solidFill>
                <a:effectLst/>
                <a:ea typeface="Calibri" panose="020F0502020204030204" pitchFamily="34" charset="0"/>
              </a:rPr>
              <a:t>less than</a:t>
            </a:r>
            <a:r>
              <a:rPr lang="en-US" sz="1000" dirty="0">
                <a:solidFill>
                  <a:srgbClr val="000000"/>
                </a:solidFill>
                <a:effectLst/>
                <a:ea typeface="Calibri" panose="020F0502020204030204" pitchFamily="34" charset="0"/>
              </a:rPr>
              <a:t> </a:t>
            </a:r>
            <a:r>
              <a:rPr lang="en-US" sz="1000" u="sng" dirty="0">
                <a:solidFill>
                  <a:srgbClr val="000000"/>
                </a:solidFill>
                <a:effectLst/>
                <a:ea typeface="Calibri" panose="020F0502020204030204" pitchFamily="34" charset="0"/>
              </a:rPr>
              <a:t>18 years of age</a:t>
            </a:r>
            <a:r>
              <a:rPr lang="en-US" sz="1000" dirty="0">
                <a:solidFill>
                  <a:srgbClr val="000000"/>
                </a:solidFill>
                <a:effectLst/>
                <a:ea typeface="Calibri" panose="020F0502020204030204" pitchFamily="34" charset="0"/>
              </a:rPr>
              <a:t>. Shall  not apply to designated caregivers, practitioners, employees of a registered organization or employees of a designated caregiver facility. Class E felony (No more than 4 years.)</a:t>
            </a:r>
          </a:p>
          <a:p>
            <a:pPr marL="0" marR="0" indent="0">
              <a:spcBef>
                <a:spcPts val="0"/>
              </a:spcBef>
              <a:spcAft>
                <a:spcPts val="0"/>
              </a:spcAft>
              <a:buNone/>
            </a:pPr>
            <a:endParaRPr lang="en-US" sz="1000" dirty="0">
              <a:solidFill>
                <a:srgbClr val="000000"/>
              </a:solidFill>
              <a:effectLst/>
              <a:ea typeface="Calibri" panose="020F0502020204030204" pitchFamily="34" charset="0"/>
            </a:endParaRPr>
          </a:p>
          <a:p>
            <a:pPr marL="0" marR="0" indent="0">
              <a:spcBef>
                <a:spcPts val="0"/>
              </a:spcBef>
              <a:spcAft>
                <a:spcPts val="0"/>
              </a:spcAft>
              <a:buNone/>
            </a:pPr>
            <a:r>
              <a:rPr lang="en-US" sz="1000" b="1" u="sng" dirty="0">
                <a:solidFill>
                  <a:srgbClr val="000000"/>
                </a:solidFill>
                <a:effectLst/>
                <a:ea typeface="Calibri" panose="020F0502020204030204" pitchFamily="34" charset="0"/>
              </a:rPr>
              <a:t>222.60 Criminal Sale of Cannabis, 1</a:t>
            </a:r>
            <a:r>
              <a:rPr lang="en-US" sz="1000" b="1" u="sng" baseline="30000" dirty="0">
                <a:solidFill>
                  <a:srgbClr val="000000"/>
                </a:solidFill>
                <a:effectLst/>
                <a:ea typeface="Calibri" panose="020F0502020204030204" pitchFamily="34" charset="0"/>
              </a:rPr>
              <a:t>st</a:t>
            </a:r>
            <a:r>
              <a:rPr lang="en-US" sz="1000" b="1" u="sng" dirty="0">
                <a:solidFill>
                  <a:srgbClr val="000000"/>
                </a:solidFill>
                <a:effectLst/>
                <a:ea typeface="Calibri" panose="020F0502020204030204" pitchFamily="34" charset="0"/>
              </a:rPr>
              <a:t> Degree</a:t>
            </a:r>
            <a:r>
              <a:rPr lang="en-US" sz="1000" dirty="0">
                <a:solidFill>
                  <a:srgbClr val="000000"/>
                </a:solidFill>
                <a:effectLst/>
                <a:ea typeface="Calibri" panose="020F0502020204030204" pitchFamily="34" charset="0"/>
              </a:rPr>
              <a:t>: Knowingly and unlawfully sells more than 5 lbs. of cannabis or more than 2 lbs. of concentrated cannabis. Class D felony (No more than 7 years.)</a:t>
            </a:r>
          </a:p>
          <a:p>
            <a:pPr marL="0" marR="0" indent="0">
              <a:spcBef>
                <a:spcPts val="0"/>
              </a:spcBef>
              <a:spcAft>
                <a:spcPts val="0"/>
              </a:spcAft>
              <a:buNone/>
            </a:pPr>
            <a:endParaRPr lang="en-US" sz="1000" dirty="0">
              <a:solidFill>
                <a:srgbClr val="000000"/>
              </a:solidFill>
              <a:effectLst/>
              <a:ea typeface="Calibri" panose="020F0502020204030204" pitchFamily="34" charset="0"/>
            </a:endParaRPr>
          </a:p>
          <a:p>
            <a:pPr marL="0" marR="0" indent="0">
              <a:spcBef>
                <a:spcPts val="0"/>
              </a:spcBef>
              <a:spcAft>
                <a:spcPts val="0"/>
              </a:spcAft>
              <a:buNone/>
            </a:pPr>
            <a:r>
              <a:rPr lang="en-US" sz="1000" b="1" u="sng" dirty="0">
                <a:solidFill>
                  <a:srgbClr val="000000"/>
                </a:solidFill>
                <a:effectLst/>
                <a:ea typeface="Calibri" panose="020F0502020204030204" pitchFamily="34" charset="0"/>
              </a:rPr>
              <a:t>222.65 Aggravated Criminal Sale of Cannabis</a:t>
            </a:r>
            <a:r>
              <a:rPr lang="en-US" sz="1000" b="1" dirty="0">
                <a:solidFill>
                  <a:srgbClr val="000000"/>
                </a:solidFill>
                <a:effectLst/>
                <a:ea typeface="Calibri" panose="020F0502020204030204" pitchFamily="34" charset="0"/>
              </a:rPr>
              <a:t>:</a:t>
            </a:r>
            <a:r>
              <a:rPr lang="en-US" sz="1000" dirty="0">
                <a:solidFill>
                  <a:srgbClr val="000000"/>
                </a:solidFill>
                <a:effectLst/>
                <a:ea typeface="Calibri" panose="020F0502020204030204" pitchFamily="34" charset="0"/>
              </a:rPr>
              <a:t> Knowingly and unlawfully sells cannabis/concentrate cannabis weighing 100 pounds or more. Class C felony (No more than 15 years.)</a:t>
            </a:r>
            <a:endParaRPr lang="en-US" sz="1000"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B1F370-7981-435E-BA3C-D5CAFCEE577B}"/>
              </a:ext>
            </a:extLst>
          </p:cNvPr>
          <p:cNvSpPr>
            <a:spLocks noGrp="1"/>
          </p:cNvSpPr>
          <p:nvPr>
            <p:ph type="sldNum" sz="quarter" idx="12"/>
          </p:nvPr>
        </p:nvSpPr>
        <p:spPr/>
        <p:txBody>
          <a:bodyPr/>
          <a:lstStyle/>
          <a:p>
            <a:fld id="{A7754AA7-8025-408E-B296-E2B43FE08638}" type="slidenum">
              <a:rPr lang="en-US" smtClean="0"/>
              <a:t>50</a:t>
            </a:fld>
            <a:endParaRPr lang="en-US"/>
          </a:p>
        </p:txBody>
      </p:sp>
    </p:spTree>
    <p:extLst>
      <p:ext uri="{BB962C8B-B14F-4D97-AF65-F5344CB8AC3E}">
        <p14:creationId xmlns:p14="http://schemas.microsoft.com/office/powerpoint/2010/main" val="1630554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4169"/>
            <a:ext cx="9144000" cy="708511"/>
          </a:xfrm>
        </p:spPr>
        <p:txBody>
          <a:bodyPr>
            <a:noAutofit/>
          </a:bodyPr>
          <a:lstStyle/>
          <a:p>
            <a:r>
              <a:rPr lang="en-US" sz="3600" b="1" dirty="0">
                <a:solidFill>
                  <a:schemeClr val="tx2"/>
                </a:solidFill>
                <a:latin typeface="Arial"/>
                <a:cs typeface="Arial"/>
              </a:rPr>
              <a:t>OCM Enforcement Actions</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90227" y="1062680"/>
            <a:ext cx="8847782" cy="3918394"/>
          </a:xfrm>
        </p:spPr>
        <p:txBody>
          <a:bodyPr vert="horz" lIns="91440" tIns="45720" rIns="91440" bIns="45720" rtlCol="0" anchor="t">
            <a:noAutofit/>
          </a:bodyPr>
          <a:lstStyle/>
          <a:p>
            <a:pPr>
              <a:defRPr/>
            </a:pPr>
            <a:endParaRPr lang="en-US" sz="2000" dirty="0"/>
          </a:p>
          <a:p>
            <a:pPr>
              <a:defRPr/>
            </a:pPr>
            <a:endParaRPr lang="en-US" sz="2000" dirty="0"/>
          </a:p>
          <a:p>
            <a:pPr>
              <a:spcAft>
                <a:spcPts val="1200"/>
              </a:spcAft>
              <a:defRPr/>
            </a:pPr>
            <a:endParaRPr lang="en-US" sz="2000" b="0" i="0" u="none" strike="noStrike" kern="1200" cap="none" spc="0" normalizeH="0" baseline="0" noProof="0" dirty="0">
              <a:ln>
                <a:noFill/>
              </a:ln>
              <a:effectLst/>
              <a:uLnTx/>
              <a:uFillTx/>
              <a:latin typeface="Arial"/>
              <a:cs typeface="Arial"/>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1200"/>
              </a:spcAft>
              <a:defRPr/>
            </a:pPr>
            <a:endParaRPr lang="en-US" sz="2000" dirty="0">
              <a:solidFill>
                <a:prstClr val="black"/>
              </a:solidFill>
            </a:endParaRPr>
          </a:p>
        </p:txBody>
      </p:sp>
      <p:sp>
        <p:nvSpPr>
          <p:cNvPr id="5" name="TextBox 4">
            <a:extLst>
              <a:ext uri="{FF2B5EF4-FFF2-40B4-BE49-F238E27FC236}">
                <a16:creationId xmlns:a16="http://schemas.microsoft.com/office/drawing/2014/main" id="{FBF0C387-289A-4CDC-B14D-39BE447FB499}"/>
              </a:ext>
            </a:extLst>
          </p:cNvPr>
          <p:cNvSpPr txBox="1"/>
          <p:nvPr/>
        </p:nvSpPr>
        <p:spPr>
          <a:xfrm>
            <a:off x="371369" y="1137514"/>
            <a:ext cx="8401262" cy="332398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February of 2022, the OCM delivered the first set of Cease &amp; Desist letters to those suspected of conducting unlicensed cannabis sales.</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July of 2022, the OCM delivered a second, follow-up set of Cease &amp; Desist letters to the operators from the first set of letters delivered in February.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Enforcement Division continues to staff up and engage in enforcement actions across the state; visiting illicit stores, issuing cease and desist letters on the spot to stores conducting themselves contrary to existing law, and assisting local law enforcement in other enforcement mechanisms (code violations, local laws.)</a:t>
            </a:r>
          </a:p>
        </p:txBody>
      </p:sp>
    </p:spTree>
    <p:extLst>
      <p:ext uri="{BB962C8B-B14F-4D97-AF65-F5344CB8AC3E}">
        <p14:creationId xmlns:p14="http://schemas.microsoft.com/office/powerpoint/2010/main" val="409295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AC2D-638D-4A76-A6A0-2D7747383A17}"/>
              </a:ext>
            </a:extLst>
          </p:cNvPr>
          <p:cNvSpPr>
            <a:spLocks noGrp="1"/>
          </p:cNvSpPr>
          <p:nvPr>
            <p:ph type="title"/>
          </p:nvPr>
        </p:nvSpPr>
        <p:spPr>
          <a:xfrm>
            <a:off x="457200" y="1170709"/>
            <a:ext cx="5389418" cy="595745"/>
          </a:xfrm>
        </p:spPr>
        <p:txBody>
          <a:bodyPr>
            <a:normAutofit/>
          </a:bodyPr>
          <a:lstStyle/>
          <a:p>
            <a:r>
              <a:rPr lang="en-US" dirty="0"/>
              <a:t>Commercial Store Fronts</a:t>
            </a:r>
          </a:p>
        </p:txBody>
      </p:sp>
      <p:sp>
        <p:nvSpPr>
          <p:cNvPr id="4" name="Text Placeholder 3">
            <a:extLst>
              <a:ext uri="{FF2B5EF4-FFF2-40B4-BE49-F238E27FC236}">
                <a16:creationId xmlns:a16="http://schemas.microsoft.com/office/drawing/2014/main" id="{66AE6E2E-2087-4AF3-81FF-3A72F25867C3}"/>
              </a:ext>
            </a:extLst>
          </p:cNvPr>
          <p:cNvSpPr>
            <a:spLocks noGrp="1"/>
          </p:cNvSpPr>
          <p:nvPr>
            <p:ph type="body" sz="half" idx="2"/>
          </p:nvPr>
        </p:nvSpPr>
        <p:spPr>
          <a:xfrm>
            <a:off x="457199" y="1766454"/>
            <a:ext cx="5313286" cy="3138055"/>
          </a:xfrm>
        </p:spPr>
        <p:txBody>
          <a:bodyPr>
            <a:normAutofit/>
          </a:bodyPr>
          <a:lstStyle/>
          <a:p>
            <a:pPr marL="342900"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Since no adult-use retail dispensaries operations outside of the medical program are legal yet, OCM is working with local governments and their agencies to sanction and close these locations permanently.</a:t>
            </a:r>
          </a:p>
        </p:txBody>
      </p:sp>
      <p:sp>
        <p:nvSpPr>
          <p:cNvPr id="5" name="Slide Number Placeholder 4">
            <a:extLst>
              <a:ext uri="{FF2B5EF4-FFF2-40B4-BE49-F238E27FC236}">
                <a16:creationId xmlns:a16="http://schemas.microsoft.com/office/drawing/2014/main" id="{6E24CCF6-F907-444E-B175-43E9A0BDF9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54AA7-8025-408E-B296-E2B43FE08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6546A0BE-B4ED-4578-B04A-394976CE7145}"/>
              </a:ext>
            </a:extLst>
          </p:cNvPr>
          <p:cNvSpPr txBox="1"/>
          <p:nvPr/>
        </p:nvSpPr>
        <p:spPr>
          <a:xfrm>
            <a:off x="457199" y="394859"/>
            <a:ext cx="8229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Calibri"/>
                <a:ea typeface="+mn-ea"/>
                <a:cs typeface="+mn-cs"/>
              </a:rPr>
              <a:t>Illicit Sales</a:t>
            </a:r>
          </a:p>
        </p:txBody>
      </p:sp>
      <p:pic>
        <p:nvPicPr>
          <p:cNvPr id="2052" name="Picture 4">
            <a:extLst>
              <a:ext uri="{FF2B5EF4-FFF2-40B4-BE49-F238E27FC236}">
                <a16:creationId xmlns:a16="http://schemas.microsoft.com/office/drawing/2014/main" id="{CAFBF49D-696B-4B28-92BB-DB50671A1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381" y="1170709"/>
            <a:ext cx="2722418" cy="272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78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AC2D-638D-4A76-A6A0-2D7747383A17}"/>
              </a:ext>
            </a:extLst>
          </p:cNvPr>
          <p:cNvSpPr>
            <a:spLocks noGrp="1"/>
          </p:cNvSpPr>
          <p:nvPr>
            <p:ph type="title"/>
          </p:nvPr>
        </p:nvSpPr>
        <p:spPr>
          <a:xfrm>
            <a:off x="457200" y="1170709"/>
            <a:ext cx="3008313" cy="595746"/>
          </a:xfrm>
        </p:spPr>
        <p:txBody>
          <a:bodyPr>
            <a:normAutofit/>
          </a:bodyPr>
          <a:lstStyle/>
          <a:p>
            <a:r>
              <a:rPr lang="en-US" dirty="0"/>
              <a:t>Mobile / Food Trucks</a:t>
            </a:r>
          </a:p>
        </p:txBody>
      </p:sp>
      <p:sp>
        <p:nvSpPr>
          <p:cNvPr id="4" name="Text Placeholder 3">
            <a:extLst>
              <a:ext uri="{FF2B5EF4-FFF2-40B4-BE49-F238E27FC236}">
                <a16:creationId xmlns:a16="http://schemas.microsoft.com/office/drawing/2014/main" id="{66AE6E2E-2087-4AF3-81FF-3A72F25867C3}"/>
              </a:ext>
            </a:extLst>
          </p:cNvPr>
          <p:cNvSpPr>
            <a:spLocks noGrp="1"/>
          </p:cNvSpPr>
          <p:nvPr>
            <p:ph type="body" sz="half" idx="2"/>
          </p:nvPr>
        </p:nvSpPr>
        <p:spPr>
          <a:xfrm>
            <a:off x="457199" y="1766454"/>
            <a:ext cx="5410269" cy="3107387"/>
          </a:xfrm>
        </p:spPr>
        <p:txBody>
          <a:bodyPr>
            <a:normAutofit lnSpcReduction="10000"/>
          </a:bodyPr>
          <a:lstStyle/>
          <a:p>
            <a:pPr marL="342900" marR="0" lvl="0" indent="-342900">
              <a:lnSpc>
                <a:spcPct val="110000"/>
              </a:lnSpc>
              <a:spcBef>
                <a:spcPts val="1200"/>
              </a:spcBef>
              <a:spcAft>
                <a:spcPts val="0"/>
              </a:spcAft>
              <a:buFont typeface="Symbol" panose="05050102010706020507" pitchFamily="18" charset="2"/>
              <a:buChar char=""/>
            </a:pPr>
            <a:r>
              <a:rPr lang="en-US" sz="1800" dirty="0">
                <a:effectLst/>
                <a:ea typeface="Calibri" panose="020F0502020204030204" pitchFamily="34" charset="0"/>
              </a:rPr>
              <a:t>No “food truck’ or other commercial vehicle sales of adult-use cannabis are legal in NYS.</a:t>
            </a:r>
          </a:p>
          <a:p>
            <a:pPr marL="342900" marR="0" lvl="0" indent="-342900">
              <a:lnSpc>
                <a:spcPct val="110000"/>
              </a:lnSpc>
              <a:spcBef>
                <a:spcPts val="1200"/>
              </a:spcBef>
              <a:spcAft>
                <a:spcPts val="800"/>
              </a:spcAft>
              <a:buFont typeface="Symbol" panose="05050102010706020507" pitchFamily="18" charset="2"/>
              <a:buChar char=""/>
            </a:pPr>
            <a:r>
              <a:rPr lang="en-US" sz="1800" dirty="0">
                <a:effectLst/>
                <a:ea typeface="Calibri" panose="020F0502020204030204" pitchFamily="34" charset="0"/>
              </a:rPr>
              <a:t>OCM’s Enforcement team has been working with local governments to sanction these mobile food trucks for violations which will allow them to be removed from the streets: parking tickets/DOH food service violations/expired out-of-state vehicle registrations, improper registrations etc. are being used to shut down operations.</a:t>
            </a:r>
          </a:p>
        </p:txBody>
      </p:sp>
      <p:sp>
        <p:nvSpPr>
          <p:cNvPr id="5" name="Slide Number Placeholder 4">
            <a:extLst>
              <a:ext uri="{FF2B5EF4-FFF2-40B4-BE49-F238E27FC236}">
                <a16:creationId xmlns:a16="http://schemas.microsoft.com/office/drawing/2014/main" id="{6E24CCF6-F907-444E-B175-43E9A0BDF9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54AA7-8025-408E-B296-E2B43FE08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6546A0BE-B4ED-4578-B04A-394976CE7145}"/>
              </a:ext>
            </a:extLst>
          </p:cNvPr>
          <p:cNvSpPr txBox="1"/>
          <p:nvPr/>
        </p:nvSpPr>
        <p:spPr>
          <a:xfrm>
            <a:off x="457200" y="379696"/>
            <a:ext cx="8229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Calibri"/>
                <a:ea typeface="+mn-ea"/>
                <a:cs typeface="+mn-cs"/>
              </a:rPr>
              <a:t>Illicit Sales</a:t>
            </a:r>
          </a:p>
        </p:txBody>
      </p:sp>
      <p:pic>
        <p:nvPicPr>
          <p:cNvPr id="10" name="Picture 9">
            <a:extLst>
              <a:ext uri="{FF2B5EF4-FFF2-40B4-BE49-F238E27FC236}">
                <a16:creationId xmlns:a16="http://schemas.microsoft.com/office/drawing/2014/main" id="{0B575C3A-A3CC-4A09-A842-0FA7CCD9F320}"/>
              </a:ext>
            </a:extLst>
          </p:cNvPr>
          <p:cNvPicPr>
            <a:picLocks noChangeAspect="1"/>
          </p:cNvPicPr>
          <p:nvPr/>
        </p:nvPicPr>
        <p:blipFill>
          <a:blip r:embed="rId3"/>
          <a:stretch>
            <a:fillRect/>
          </a:stretch>
        </p:blipFill>
        <p:spPr>
          <a:xfrm>
            <a:off x="5867468" y="1468582"/>
            <a:ext cx="2921426" cy="2921426"/>
          </a:xfrm>
          <a:prstGeom prst="rect">
            <a:avLst/>
          </a:prstGeom>
        </p:spPr>
      </p:pic>
    </p:spTree>
    <p:extLst>
      <p:ext uri="{BB962C8B-B14F-4D97-AF65-F5344CB8AC3E}">
        <p14:creationId xmlns:p14="http://schemas.microsoft.com/office/powerpoint/2010/main" val="290713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AC2D-638D-4A76-A6A0-2D7747383A17}"/>
              </a:ext>
            </a:extLst>
          </p:cNvPr>
          <p:cNvSpPr>
            <a:spLocks noGrp="1"/>
          </p:cNvSpPr>
          <p:nvPr>
            <p:ph type="title"/>
          </p:nvPr>
        </p:nvSpPr>
        <p:spPr>
          <a:xfrm>
            <a:off x="457200" y="1213577"/>
            <a:ext cx="5964382" cy="490532"/>
          </a:xfrm>
        </p:spPr>
        <p:txBody>
          <a:bodyPr>
            <a:normAutofit/>
          </a:bodyPr>
          <a:lstStyle/>
          <a:p>
            <a:r>
              <a:rPr lang="en-US" dirty="0"/>
              <a:t>Small Grocery Stores / Bodegas / Gas Stations</a:t>
            </a:r>
          </a:p>
        </p:txBody>
      </p:sp>
      <p:sp>
        <p:nvSpPr>
          <p:cNvPr id="4" name="Text Placeholder 3">
            <a:extLst>
              <a:ext uri="{FF2B5EF4-FFF2-40B4-BE49-F238E27FC236}">
                <a16:creationId xmlns:a16="http://schemas.microsoft.com/office/drawing/2014/main" id="{66AE6E2E-2087-4AF3-81FF-3A72F25867C3}"/>
              </a:ext>
            </a:extLst>
          </p:cNvPr>
          <p:cNvSpPr>
            <a:spLocks noGrp="1"/>
          </p:cNvSpPr>
          <p:nvPr>
            <p:ph type="body" sz="half" idx="2"/>
          </p:nvPr>
        </p:nvSpPr>
        <p:spPr>
          <a:xfrm>
            <a:off x="457200" y="1766454"/>
            <a:ext cx="5126182" cy="3068781"/>
          </a:xfrm>
        </p:spPr>
        <p:txBody>
          <a:bodyPr>
            <a:normAutofit fontScale="85000" lnSpcReduction="10000"/>
          </a:bodyPr>
          <a:lstStyle/>
          <a:p>
            <a:pPr marL="342900" marR="0" lvl="0" indent="-342900">
              <a:lnSpc>
                <a:spcPct val="120000"/>
              </a:lnSpc>
              <a:spcBef>
                <a:spcPts val="120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MRTA was signed into law, there was never an intention for small grocery stores/bodegas/corner stores/gas stations to begin engaging in sales of adult-use cannabis within their existing business. Only licensed and registered dispensaries should be doing so.</a:t>
            </a:r>
          </a:p>
          <a:p>
            <a:pPr marL="342900" marR="0" lvl="0" indent="-342900">
              <a:lnSpc>
                <a:spcPct val="120000"/>
              </a:lnSpc>
              <a:spcBef>
                <a:spcPts val="12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OCM’s Enforcement team has been working closely with local governments and their agencies to find innovate ways to stop these establishments for engaging in illicit cannabis sales, including educating those who may not be aware that what they are doing is illegal.</a:t>
            </a:r>
          </a:p>
        </p:txBody>
      </p:sp>
      <p:sp>
        <p:nvSpPr>
          <p:cNvPr id="5" name="Slide Number Placeholder 4">
            <a:extLst>
              <a:ext uri="{FF2B5EF4-FFF2-40B4-BE49-F238E27FC236}">
                <a16:creationId xmlns:a16="http://schemas.microsoft.com/office/drawing/2014/main" id="{6E24CCF6-F907-444E-B175-43E9A0BDF9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54AA7-8025-408E-B296-E2B43FE08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6546A0BE-B4ED-4578-B04A-394976CE7145}"/>
              </a:ext>
            </a:extLst>
          </p:cNvPr>
          <p:cNvSpPr txBox="1"/>
          <p:nvPr/>
        </p:nvSpPr>
        <p:spPr>
          <a:xfrm>
            <a:off x="457200" y="381429"/>
            <a:ext cx="8229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Calibri"/>
                <a:ea typeface="+mn-ea"/>
                <a:cs typeface="+mn-cs"/>
              </a:rPr>
              <a:t>Illicit Sales</a:t>
            </a:r>
          </a:p>
        </p:txBody>
      </p:sp>
      <p:pic>
        <p:nvPicPr>
          <p:cNvPr id="28" name="Picture 27" descr="A person sitting on a bench in front of a store&#10;&#10;Description automatically generated with medium confidence">
            <a:extLst>
              <a:ext uri="{FF2B5EF4-FFF2-40B4-BE49-F238E27FC236}">
                <a16:creationId xmlns:a16="http://schemas.microsoft.com/office/drawing/2014/main" id="{845FD55B-5A92-4A46-B92B-0BBBA01D110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818908" y="1952634"/>
            <a:ext cx="2903725" cy="1930977"/>
          </a:xfrm>
          <a:prstGeom prst="rect">
            <a:avLst/>
          </a:prstGeom>
        </p:spPr>
      </p:pic>
      <p:sp>
        <p:nvSpPr>
          <p:cNvPr id="29" name="TextBox 28">
            <a:extLst>
              <a:ext uri="{FF2B5EF4-FFF2-40B4-BE49-F238E27FC236}">
                <a16:creationId xmlns:a16="http://schemas.microsoft.com/office/drawing/2014/main" id="{42EC2327-627E-4FCD-8518-08FC125F3B4B}"/>
              </a:ext>
            </a:extLst>
          </p:cNvPr>
          <p:cNvSpPr txBox="1"/>
          <p:nvPr/>
        </p:nvSpPr>
        <p:spPr>
          <a:xfrm>
            <a:off x="5818908" y="3967083"/>
            <a:ext cx="29736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3" tooltip="https://www.flickr.com/photos/nebneb/28103504/"/>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042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BEE5-931F-4751-8ADF-577DD7BE63E7}"/>
              </a:ext>
            </a:extLst>
          </p:cNvPr>
          <p:cNvSpPr>
            <a:spLocks noGrp="1"/>
          </p:cNvSpPr>
          <p:nvPr>
            <p:ph type="title"/>
          </p:nvPr>
        </p:nvSpPr>
        <p:spPr>
          <a:xfrm>
            <a:off x="457200" y="346363"/>
            <a:ext cx="8229600" cy="717261"/>
          </a:xfrm>
        </p:spPr>
        <p:txBody>
          <a:bodyPr>
            <a:normAutofit/>
          </a:bodyPr>
          <a:lstStyle/>
          <a:p>
            <a:r>
              <a:rPr lang="en-US" sz="3600" b="1" dirty="0">
                <a:solidFill>
                  <a:schemeClr val="tx2"/>
                </a:solidFill>
              </a:rPr>
              <a:t>Where to report illicit sales</a:t>
            </a:r>
          </a:p>
        </p:txBody>
      </p:sp>
      <p:sp>
        <p:nvSpPr>
          <p:cNvPr id="3" name="Content Placeholder 2">
            <a:extLst>
              <a:ext uri="{FF2B5EF4-FFF2-40B4-BE49-F238E27FC236}">
                <a16:creationId xmlns:a16="http://schemas.microsoft.com/office/drawing/2014/main" id="{C85E0533-9ACE-4C75-A1AA-7E55D835E65C}"/>
              </a:ext>
            </a:extLst>
          </p:cNvPr>
          <p:cNvSpPr>
            <a:spLocks noGrp="1"/>
          </p:cNvSpPr>
          <p:nvPr>
            <p:ph idx="1"/>
          </p:nvPr>
        </p:nvSpPr>
        <p:spPr>
          <a:xfrm>
            <a:off x="878890" y="1553591"/>
            <a:ext cx="7288566" cy="2539015"/>
          </a:xfrm>
        </p:spPr>
        <p:txBody>
          <a:bodyPr>
            <a:normAutofit/>
          </a:bodyPr>
          <a:lstStyle/>
          <a:p>
            <a:r>
              <a:rPr lang="en-US" sz="2800" dirty="0">
                <a:effectLst/>
                <a:latin typeface="Calibri" panose="020F0502020204030204" pitchFamily="34" charset="0"/>
                <a:ea typeface="Calibri" panose="020F0502020204030204" pitchFamily="34" charset="0"/>
              </a:rPr>
              <a:t>For establishments engaging in illicit sales right now, please report such activity to: </a:t>
            </a:r>
            <a:r>
              <a:rPr lang="en-US" sz="2800" u="sng" dirty="0">
                <a:solidFill>
                  <a:srgbClr val="0000FF"/>
                </a:solidFill>
                <a:effectLst/>
                <a:latin typeface="Calibri" panose="020F0502020204030204" pitchFamily="34" charset="0"/>
                <a:ea typeface="Calibri" panose="020F0502020204030204" pitchFamily="34" charset="0"/>
                <a:hlinkClick r:id="rId3"/>
              </a:rPr>
              <a:t>enforcement@ocm.ny.gov</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9116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59024"/>
            <a:ext cx="9144000" cy="961114"/>
          </a:xfrm>
        </p:spPr>
        <p:txBody>
          <a:bodyPr>
            <a:noAutofit/>
          </a:bodyPr>
          <a:lstStyle/>
          <a:p>
            <a:r>
              <a:rPr lang="en-US" sz="3200" b="1" dirty="0">
                <a:solidFill>
                  <a:srgbClr val="002D73"/>
                </a:solidFill>
                <a:latin typeface="Arial"/>
                <a:cs typeface="Arial"/>
              </a:rPr>
              <a:t>Share Feedback on Regulations</a:t>
            </a:r>
          </a:p>
        </p:txBody>
      </p:sp>
      <p:sp>
        <p:nvSpPr>
          <p:cNvPr id="4" name="Content Placeholder 3">
            <a:extLst>
              <a:ext uri="{FF2B5EF4-FFF2-40B4-BE49-F238E27FC236}">
                <a16:creationId xmlns:a16="http://schemas.microsoft.com/office/drawing/2014/main" id="{10A89288-F366-4572-A45B-E539EC99D0BF}"/>
              </a:ext>
            </a:extLst>
          </p:cNvPr>
          <p:cNvSpPr>
            <a:spLocks noGrp="1"/>
          </p:cNvSpPr>
          <p:nvPr>
            <p:ph idx="1"/>
          </p:nvPr>
        </p:nvSpPr>
        <p:spPr>
          <a:xfrm>
            <a:off x="179273" y="1275503"/>
            <a:ext cx="4034508" cy="3397681"/>
          </a:xfrm>
        </p:spPr>
        <p:txBody>
          <a:bodyPr vert="horz" lIns="91440" tIns="45720" rIns="91440" bIns="45720" rtlCol="0" anchor="t">
            <a:normAutofit/>
          </a:bodyPr>
          <a:lstStyle/>
          <a:p>
            <a:pPr>
              <a:spcBef>
                <a:spcPts val="0"/>
              </a:spcBef>
            </a:pPr>
            <a:r>
              <a:rPr lang="en-US" sz="2400" dirty="0">
                <a:latin typeface="Arial"/>
                <a:cs typeface="Arial"/>
                <a:hlinkClick r:id="rId3"/>
              </a:rPr>
              <a:t>regulations@ocm.ny.gov</a:t>
            </a:r>
            <a:r>
              <a:rPr lang="en-US" sz="2400" dirty="0">
                <a:latin typeface="Arial"/>
                <a:cs typeface="Arial"/>
              </a:rPr>
              <a:t> </a:t>
            </a:r>
          </a:p>
          <a:p>
            <a:pPr>
              <a:spcBef>
                <a:spcPts val="0"/>
              </a:spcBef>
            </a:pPr>
            <a:r>
              <a:rPr lang="en-US" sz="2400" dirty="0">
                <a:latin typeface="Arial"/>
                <a:cs typeface="Arial"/>
              </a:rPr>
              <a:t> via mail to: </a:t>
            </a:r>
          </a:p>
          <a:p>
            <a:pPr marL="514350" lvl="1" indent="0">
              <a:spcBef>
                <a:spcPts val="0"/>
              </a:spcBef>
              <a:buNone/>
            </a:pPr>
            <a:r>
              <a:rPr lang="en-US" sz="2400" dirty="0">
                <a:latin typeface="Arial"/>
                <a:cs typeface="Arial"/>
              </a:rPr>
              <a:t>New York State Office of Cannabis Management</a:t>
            </a:r>
          </a:p>
          <a:p>
            <a:pPr marL="514350" lvl="1" indent="0">
              <a:spcBef>
                <a:spcPts val="0"/>
              </a:spcBef>
              <a:buNone/>
            </a:pPr>
            <a:r>
              <a:rPr lang="en-US" sz="2400" dirty="0">
                <a:latin typeface="Arial"/>
                <a:cs typeface="Arial"/>
              </a:rPr>
              <a:t>PO Box 2071 </a:t>
            </a:r>
          </a:p>
          <a:p>
            <a:pPr marL="514350" lvl="1" indent="0">
              <a:spcBef>
                <a:spcPts val="0"/>
              </a:spcBef>
              <a:buNone/>
            </a:pPr>
            <a:r>
              <a:rPr lang="en-US" sz="2400" dirty="0">
                <a:latin typeface="Arial"/>
                <a:cs typeface="Arial"/>
              </a:rPr>
              <a:t>Albany, NY 12220</a:t>
            </a:r>
          </a:p>
          <a:p>
            <a:pPr marL="365760">
              <a:spcBef>
                <a:spcPts val="0"/>
              </a:spcBef>
              <a:spcAft>
                <a:spcPts val="1200"/>
              </a:spcAft>
            </a:pPr>
            <a:endParaRPr lang="en-US" sz="2800" dirty="0">
              <a:latin typeface="Arial"/>
              <a:cs typeface="Arial"/>
            </a:endParaRPr>
          </a:p>
          <a:p>
            <a:pPr marL="365760">
              <a:spcBef>
                <a:spcPts val="0"/>
              </a:spcBef>
              <a:spcAft>
                <a:spcPts val="1200"/>
              </a:spcAft>
            </a:pPr>
            <a:endParaRPr lang="en-US" sz="2000" dirty="0"/>
          </a:p>
          <a:p>
            <a:pPr lvl="1"/>
            <a:endParaRPr lang="en-US" sz="2000" dirty="0"/>
          </a:p>
          <a:p>
            <a:endParaRPr lang="en-US" sz="2400" dirty="0"/>
          </a:p>
          <a:p>
            <a:endParaRPr lang="en-US" sz="1400" dirty="0"/>
          </a:p>
          <a:p>
            <a:pPr marL="457200" lvl="1" indent="0">
              <a:buNone/>
            </a:pPr>
            <a:endParaRPr lang="en-US" sz="1600" dirty="0"/>
          </a:p>
          <a:p>
            <a:endParaRPr lang="en-US" sz="2000" dirty="0"/>
          </a:p>
          <a:p>
            <a:endParaRPr lang="en-US" sz="2000" dirty="0"/>
          </a:p>
        </p:txBody>
      </p:sp>
      <p:pic>
        <p:nvPicPr>
          <p:cNvPr id="6" name="Picture 5">
            <a:hlinkClick r:id="rId4"/>
            <a:extLst>
              <a:ext uri="{FF2B5EF4-FFF2-40B4-BE49-F238E27FC236}">
                <a16:creationId xmlns:a16="http://schemas.microsoft.com/office/drawing/2014/main" id="{7B08AE58-6DC7-4A3B-8D53-E33D579C36A6}"/>
              </a:ext>
            </a:extLst>
          </p:cNvPr>
          <p:cNvPicPr>
            <a:picLocks noChangeAspect="1"/>
          </p:cNvPicPr>
          <p:nvPr/>
        </p:nvPicPr>
        <p:blipFill>
          <a:blip r:embed="rId5"/>
          <a:stretch>
            <a:fillRect/>
          </a:stretch>
        </p:blipFill>
        <p:spPr>
          <a:xfrm>
            <a:off x="4513236" y="1527527"/>
            <a:ext cx="4451491" cy="1762427"/>
          </a:xfrm>
          <a:prstGeom prst="rect">
            <a:avLst/>
          </a:prstGeom>
        </p:spPr>
      </p:pic>
      <p:pic>
        <p:nvPicPr>
          <p:cNvPr id="1026" name="Picture 2">
            <a:extLst>
              <a:ext uri="{FF2B5EF4-FFF2-40B4-BE49-F238E27FC236}">
                <a16:creationId xmlns:a16="http://schemas.microsoft.com/office/drawing/2014/main" id="{7534C361-5A0C-4914-9F78-BABC560F80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221" y="2870815"/>
            <a:ext cx="2139905" cy="21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53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9341-8EE7-413E-9671-E0ADBD96A68A}"/>
              </a:ext>
            </a:extLst>
          </p:cNvPr>
          <p:cNvSpPr>
            <a:spLocks noGrp="1"/>
          </p:cNvSpPr>
          <p:nvPr>
            <p:ph type="title"/>
          </p:nvPr>
        </p:nvSpPr>
        <p:spPr>
          <a:xfrm>
            <a:off x="301924" y="242686"/>
            <a:ext cx="8540151" cy="857250"/>
          </a:xfrm>
        </p:spPr>
        <p:txBody>
          <a:bodyPr>
            <a:noAutofit/>
          </a:bodyPr>
          <a:lstStyle/>
          <a:p>
            <a:r>
              <a:rPr lang="en-US" sz="3600" b="1" dirty="0">
                <a:solidFill>
                  <a:srgbClr val="002D73"/>
                </a:solidFill>
              </a:rPr>
              <a:t>Stay Connected to OCM</a:t>
            </a:r>
            <a:endParaRPr lang="en-US" sz="3600" dirty="0"/>
          </a:p>
        </p:txBody>
      </p:sp>
      <p:sp>
        <p:nvSpPr>
          <p:cNvPr id="6" name="Content Placeholder 2">
            <a:extLst>
              <a:ext uri="{FF2B5EF4-FFF2-40B4-BE49-F238E27FC236}">
                <a16:creationId xmlns:a16="http://schemas.microsoft.com/office/drawing/2014/main" id="{D55CE26D-862E-4FF2-81C6-1E619BB5DCF7}"/>
              </a:ext>
            </a:extLst>
          </p:cNvPr>
          <p:cNvSpPr>
            <a:spLocks noGrp="1"/>
          </p:cNvSpPr>
          <p:nvPr>
            <p:ph idx="1"/>
          </p:nvPr>
        </p:nvSpPr>
        <p:spPr>
          <a:xfrm>
            <a:off x="266521" y="1099936"/>
            <a:ext cx="4767452" cy="3427465"/>
          </a:xfrm>
        </p:spPr>
        <p:txBody>
          <a:bodyPr vert="horz" lIns="91440" tIns="45720" rIns="91440" bIns="45720" rtlCol="0" anchor="t">
            <a:noAutofit/>
          </a:bodyPr>
          <a:lstStyle/>
          <a:p>
            <a:pPr>
              <a:spcAft>
                <a:spcPts val="1200"/>
              </a:spcAft>
              <a:defRPr/>
            </a:pPr>
            <a:r>
              <a:rPr lang="en-US" sz="2100" dirty="0"/>
              <a:t>Sign up for OCM Email Updates at:  </a:t>
            </a:r>
            <a:r>
              <a:rPr lang="en-US" sz="2100" dirty="0">
                <a:hlinkClick r:id="rId3"/>
              </a:rPr>
              <a:t>cannabis.ny.gov</a:t>
            </a:r>
            <a:endParaRPr lang="en-US" sz="2100" dirty="0"/>
          </a:p>
          <a:p>
            <a:pPr>
              <a:spcAft>
                <a:spcPts val="1200"/>
              </a:spcAft>
              <a:defRPr/>
            </a:pPr>
            <a:r>
              <a:rPr lang="en-US" sz="2100" dirty="0"/>
              <a:t>OCM Help Line: </a:t>
            </a:r>
          </a:p>
          <a:p>
            <a:pPr lvl="1">
              <a:spcAft>
                <a:spcPts val="1200"/>
              </a:spcAft>
              <a:defRPr/>
            </a:pPr>
            <a:r>
              <a:rPr lang="en-US" sz="1700" dirty="0"/>
              <a:t>1-888-OCM-5151</a:t>
            </a:r>
          </a:p>
          <a:p>
            <a:pPr>
              <a:spcAft>
                <a:spcPts val="1200"/>
              </a:spcAft>
              <a:defRPr/>
            </a:pPr>
            <a:r>
              <a:rPr lang="en-US" sz="2100" dirty="0"/>
              <a:t>Follow OCM on Social Media @nys_cannabis</a:t>
            </a:r>
          </a:p>
          <a:p>
            <a:pPr lvl="1">
              <a:spcAft>
                <a:spcPts val="1200"/>
              </a:spcAft>
              <a:defRPr/>
            </a:pPr>
            <a:r>
              <a:rPr lang="en-US" sz="1700" dirty="0"/>
              <a:t>Twitter</a:t>
            </a:r>
          </a:p>
          <a:p>
            <a:pPr lvl="1">
              <a:spcAft>
                <a:spcPts val="1200"/>
              </a:spcAft>
              <a:defRPr/>
            </a:pPr>
            <a:r>
              <a:rPr lang="en-US" sz="1700" dirty="0"/>
              <a:t>Instagram</a:t>
            </a:r>
          </a:p>
          <a:p>
            <a:pPr lvl="1">
              <a:spcAft>
                <a:spcPts val="1200"/>
              </a:spcAft>
              <a:defRPr/>
            </a:pPr>
            <a:r>
              <a:rPr lang="en-US" sz="1700" dirty="0"/>
              <a:t>Facebook</a:t>
            </a:r>
          </a:p>
          <a:p>
            <a:pPr marL="0" indent="0">
              <a:spcAft>
                <a:spcPts val="1200"/>
              </a:spcAft>
              <a:buNone/>
              <a:defRPr/>
            </a:pPr>
            <a:r>
              <a:rPr lang="en-US" sz="2100" dirty="0"/>
              <a:t> </a:t>
            </a:r>
          </a:p>
        </p:txBody>
      </p:sp>
      <p:pic>
        <p:nvPicPr>
          <p:cNvPr id="10242" name="Picture 2">
            <a:extLst>
              <a:ext uri="{FF2B5EF4-FFF2-40B4-BE49-F238E27FC236}">
                <a16:creationId xmlns:a16="http://schemas.microsoft.com/office/drawing/2014/main" id="{6B652CB0-396A-4C00-B2E7-ACDEE2A89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578" y="1099936"/>
            <a:ext cx="2061899" cy="206189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C2AFB3A-BB73-4254-A207-8EE0770793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973" y="2479311"/>
            <a:ext cx="1781605" cy="178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08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439D4B-D881-431D-BCF7-7248845C43BA}"/>
              </a:ext>
            </a:extLst>
          </p:cNvPr>
          <p:cNvSpPr>
            <a:spLocks noGrp="1"/>
          </p:cNvSpPr>
          <p:nvPr>
            <p:ph type="title"/>
          </p:nvPr>
        </p:nvSpPr>
        <p:spPr>
          <a:xfrm>
            <a:off x="457200" y="1968136"/>
            <a:ext cx="8229600" cy="1207227"/>
          </a:xfrm>
        </p:spPr>
        <p:txBody>
          <a:bodyPr>
            <a:noAutofit/>
          </a:bodyPr>
          <a:lstStyle/>
          <a:p>
            <a:r>
              <a:rPr lang="en-US" sz="4800" b="1">
                <a:solidFill>
                  <a:srgbClr val="002D73"/>
                </a:solidFill>
              </a:rPr>
              <a:t>Thank You </a:t>
            </a:r>
          </a:p>
        </p:txBody>
      </p:sp>
    </p:spTree>
    <p:extLst>
      <p:ext uri="{BB962C8B-B14F-4D97-AF65-F5344CB8AC3E}">
        <p14:creationId xmlns:p14="http://schemas.microsoft.com/office/powerpoint/2010/main" val="75559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C0E5-D6D4-92C3-BD4C-7D101F039DC6}"/>
              </a:ext>
            </a:extLst>
          </p:cNvPr>
          <p:cNvSpPr>
            <a:spLocks noGrp="1"/>
          </p:cNvSpPr>
          <p:nvPr>
            <p:ph type="title"/>
          </p:nvPr>
        </p:nvSpPr>
        <p:spPr>
          <a:xfrm>
            <a:off x="457200" y="339435"/>
            <a:ext cx="8229600" cy="724189"/>
          </a:xfrm>
        </p:spPr>
        <p:txBody>
          <a:bodyPr>
            <a:normAutofit/>
          </a:bodyPr>
          <a:lstStyle/>
          <a:p>
            <a:r>
              <a:rPr lang="en-US" sz="3600" b="1" dirty="0">
                <a:solidFill>
                  <a:schemeClr val="tx2"/>
                </a:solidFill>
                <a:latin typeface="Arial"/>
                <a:cs typeface="Arial"/>
              </a:rPr>
              <a:t>Cannabis Control Board</a:t>
            </a:r>
            <a:endParaRPr lang="en-US" sz="3600" b="1" dirty="0">
              <a:solidFill>
                <a:schemeClr val="tx2"/>
              </a:solidFill>
            </a:endParaRPr>
          </a:p>
        </p:txBody>
      </p:sp>
      <p:sp>
        <p:nvSpPr>
          <p:cNvPr id="5" name="Content Placeholder 4">
            <a:extLst>
              <a:ext uri="{FF2B5EF4-FFF2-40B4-BE49-F238E27FC236}">
                <a16:creationId xmlns:a16="http://schemas.microsoft.com/office/drawing/2014/main" id="{42A79360-5E5D-4D20-9603-0D768DF8972A}"/>
              </a:ext>
            </a:extLst>
          </p:cNvPr>
          <p:cNvSpPr>
            <a:spLocks noGrp="1"/>
          </p:cNvSpPr>
          <p:nvPr>
            <p:ph idx="1"/>
          </p:nvPr>
        </p:nvSpPr>
        <p:spPr>
          <a:xfrm>
            <a:off x="457202" y="1200149"/>
            <a:ext cx="5586760" cy="3297509"/>
          </a:xfrm>
        </p:spPr>
        <p:txBody>
          <a:bodyPr>
            <a:normAutofit fontScale="92500" lnSpcReduction="10000"/>
          </a:bodyPr>
          <a:lstStyle/>
          <a:p>
            <a:pPr>
              <a:spcBef>
                <a:spcPts val="1200"/>
              </a:spcBef>
            </a:pPr>
            <a:r>
              <a:rPr lang="en-US" sz="2000" b="0" dirty="0">
                <a:solidFill>
                  <a:srgbClr val="000000"/>
                </a:solidFill>
                <a:effectLst/>
              </a:rPr>
              <a:t>The New York State Cannabis Control Board is the approval and oversight body of the Office of </a:t>
            </a:r>
            <a:r>
              <a:rPr lang="en-US" sz="2000" b="0" i="0" dirty="0">
                <a:solidFill>
                  <a:srgbClr val="000000"/>
                </a:solidFill>
                <a:effectLst/>
              </a:rPr>
              <a:t>Cannabis Management. </a:t>
            </a:r>
          </a:p>
          <a:p>
            <a:pPr>
              <a:spcBef>
                <a:spcPts val="1200"/>
              </a:spcBef>
            </a:pPr>
            <a:r>
              <a:rPr lang="en-US" sz="2000" b="0" i="0" dirty="0">
                <a:solidFill>
                  <a:srgbClr val="000000"/>
                </a:solidFill>
                <a:effectLst/>
              </a:rPr>
              <a:t>The Board is responsible for approving the comprehensive regulatory framework for New York's cannabis industry, including issuing applications and licenses to cannabis businesses and approving the rules and regulations which will govern the new industry.</a:t>
            </a:r>
          </a:p>
          <a:p>
            <a:pPr>
              <a:spcBef>
                <a:spcPts val="1200"/>
              </a:spcBef>
            </a:pPr>
            <a:r>
              <a:rPr lang="en-US" sz="2000" dirty="0">
                <a:solidFill>
                  <a:srgbClr val="000000"/>
                </a:solidFill>
              </a:rPr>
              <a:t>Board meetings can be viewed on our website at </a:t>
            </a:r>
            <a:r>
              <a:rPr lang="en-US" sz="1200" dirty="0">
                <a:hlinkClick r:id="rId2"/>
              </a:rPr>
              <a:t>Cannabis Control Board Meetings | Office of Cannabis Management (ny.gov)</a:t>
            </a:r>
            <a:r>
              <a:rPr lang="en-US" sz="1200" dirty="0"/>
              <a:t>.</a:t>
            </a:r>
            <a:endParaRPr lang="en-US" sz="2000" b="0" i="0" dirty="0">
              <a:solidFill>
                <a:srgbClr val="000000"/>
              </a:solidFill>
              <a:effectLst/>
            </a:endParaRPr>
          </a:p>
        </p:txBody>
      </p:sp>
      <p:pic>
        <p:nvPicPr>
          <p:cNvPr id="1026" name="Picture 2">
            <a:extLst>
              <a:ext uri="{FF2B5EF4-FFF2-40B4-BE49-F238E27FC236}">
                <a16:creationId xmlns:a16="http://schemas.microsoft.com/office/drawing/2014/main" id="{96365FB5-8E7F-4DF4-99CF-A6040E5F4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118" y="1452679"/>
            <a:ext cx="2390545" cy="239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317782"/>
            <a:ext cx="9144000" cy="891592"/>
          </a:xfrm>
        </p:spPr>
        <p:txBody>
          <a:bodyPr>
            <a:noAutofit/>
          </a:bodyPr>
          <a:lstStyle/>
          <a:p>
            <a:r>
              <a:rPr lang="en-US" sz="3200" b="1" dirty="0">
                <a:solidFill>
                  <a:srgbClr val="002D73"/>
                </a:solidFill>
                <a:latin typeface="Arial"/>
                <a:cs typeface="Arial"/>
              </a:rPr>
              <a:t>Social &amp; Economic Equity </a:t>
            </a:r>
            <a:endParaRPr lang="en-US" sz="2800" b="1" dirty="0">
              <a:solidFill>
                <a:srgbClr val="002D73"/>
              </a:solidFill>
              <a:latin typeface="Arial"/>
              <a:cs typeface="Arial"/>
            </a:endParaRPr>
          </a:p>
        </p:txBody>
      </p:sp>
      <p:graphicFrame>
        <p:nvGraphicFramePr>
          <p:cNvPr id="7" name="Content Placeholder 6">
            <a:extLst>
              <a:ext uri="{FF2B5EF4-FFF2-40B4-BE49-F238E27FC236}">
                <a16:creationId xmlns:a16="http://schemas.microsoft.com/office/drawing/2014/main" id="{5D74C760-B0ED-4FA2-AA41-0058F18A255A}"/>
              </a:ext>
            </a:extLst>
          </p:cNvPr>
          <p:cNvGraphicFramePr>
            <a:graphicFrameLocks noGrp="1"/>
          </p:cNvGraphicFramePr>
          <p:nvPr>
            <p:ph idx="1"/>
            <p:extLst>
              <p:ext uri="{D42A27DB-BD31-4B8C-83A1-F6EECF244321}">
                <p14:modId xmlns:p14="http://schemas.microsoft.com/office/powerpoint/2010/main" val="2471518587"/>
              </p:ext>
            </p:extLst>
          </p:nvPr>
        </p:nvGraphicFramePr>
        <p:xfrm>
          <a:off x="-254971" y="1017418"/>
          <a:ext cx="9203725" cy="380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llout: Line 7">
            <a:extLst>
              <a:ext uri="{FF2B5EF4-FFF2-40B4-BE49-F238E27FC236}">
                <a16:creationId xmlns:a16="http://schemas.microsoft.com/office/drawing/2014/main" id="{FC28EA00-B503-4EFC-8B73-B83291B324F4}"/>
              </a:ext>
            </a:extLst>
          </p:cNvPr>
          <p:cNvSpPr/>
          <p:nvPr/>
        </p:nvSpPr>
        <p:spPr>
          <a:xfrm>
            <a:off x="6676599" y="1091800"/>
            <a:ext cx="2051637" cy="1436914"/>
          </a:xfrm>
          <a:prstGeom prst="borderCallout1">
            <a:avLst>
              <a:gd name="adj1" fmla="val 53337"/>
              <a:gd name="adj2" fmla="val -3590"/>
              <a:gd name="adj3" fmla="val 80064"/>
              <a:gd name="adj4" fmla="val -60468"/>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EF90B3-AB2F-423E-953A-3844D17704FE}"/>
              </a:ext>
            </a:extLst>
          </p:cNvPr>
          <p:cNvSpPr txBox="1"/>
          <p:nvPr/>
        </p:nvSpPr>
        <p:spPr>
          <a:xfrm>
            <a:off x="6738071" y="1210092"/>
            <a:ext cx="1990165" cy="1200329"/>
          </a:xfrm>
          <a:prstGeom prst="rect">
            <a:avLst/>
          </a:prstGeom>
          <a:noFill/>
        </p:spPr>
        <p:txBody>
          <a:bodyPr wrap="square" rtlCol="0">
            <a:spAutoFit/>
          </a:bodyPr>
          <a:lstStyle/>
          <a:p>
            <a:pPr algn="ctr"/>
            <a:r>
              <a:rPr lang="en-US" dirty="0"/>
              <a:t>Automatically </a:t>
            </a:r>
          </a:p>
          <a:p>
            <a:pPr algn="ctr"/>
            <a:r>
              <a:rPr lang="en-US" dirty="0"/>
              <a:t>clears/removes cannabis convictions </a:t>
            </a:r>
            <a:endParaRPr lang="en-US" dirty="0">
              <a:cs typeface="Calibri"/>
            </a:endParaRPr>
          </a:p>
        </p:txBody>
      </p:sp>
      <p:sp>
        <p:nvSpPr>
          <p:cNvPr id="10" name="Callout: Line 9">
            <a:extLst>
              <a:ext uri="{FF2B5EF4-FFF2-40B4-BE49-F238E27FC236}">
                <a16:creationId xmlns:a16="http://schemas.microsoft.com/office/drawing/2014/main" id="{2DD72221-48BE-43F2-914D-73B484F0FBC9}"/>
              </a:ext>
            </a:extLst>
          </p:cNvPr>
          <p:cNvSpPr/>
          <p:nvPr/>
        </p:nvSpPr>
        <p:spPr>
          <a:xfrm rot="16200000">
            <a:off x="342147" y="1314837"/>
            <a:ext cx="1955871" cy="2225226"/>
          </a:xfrm>
          <a:prstGeom prst="borderCallout1">
            <a:avLst>
              <a:gd name="adj1" fmla="val 57430"/>
              <a:gd name="adj2" fmla="val -1145"/>
              <a:gd name="adj3" fmla="val 103719"/>
              <a:gd name="adj4" fmla="val -25656"/>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A99AA3-6094-4FA0-81A0-299FFAC5AAE4}"/>
              </a:ext>
            </a:extLst>
          </p:cNvPr>
          <p:cNvSpPr txBox="1"/>
          <p:nvPr/>
        </p:nvSpPr>
        <p:spPr>
          <a:xfrm>
            <a:off x="238204" y="1802308"/>
            <a:ext cx="2225227" cy="1538883"/>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rPr>
              <a:t>S</a:t>
            </a:r>
            <a:r>
              <a:rPr lang="en-US" sz="1600" dirty="0">
                <a:effectLst/>
                <a:latin typeface="Calibri" panose="020F0502020204030204" pitchFamily="34" charset="0"/>
                <a:ea typeface="Calibri" panose="020F0502020204030204" pitchFamily="34" charset="0"/>
              </a:rPr>
              <a:t>upporting people and communities most impacted by cannabis prohibition in building businesses</a:t>
            </a:r>
          </a:p>
          <a:p>
            <a:pPr algn="ctr"/>
            <a:endParaRPr lang="en-US" sz="1400" dirty="0"/>
          </a:p>
        </p:txBody>
      </p:sp>
      <p:sp>
        <p:nvSpPr>
          <p:cNvPr id="12" name="Callout: Line 11">
            <a:extLst>
              <a:ext uri="{FF2B5EF4-FFF2-40B4-BE49-F238E27FC236}">
                <a16:creationId xmlns:a16="http://schemas.microsoft.com/office/drawing/2014/main" id="{7F4D8480-AD1A-47E1-ADBD-B6414CB13A42}"/>
              </a:ext>
            </a:extLst>
          </p:cNvPr>
          <p:cNvSpPr/>
          <p:nvPr/>
        </p:nvSpPr>
        <p:spPr>
          <a:xfrm>
            <a:off x="6728073" y="2802643"/>
            <a:ext cx="2220681" cy="1350686"/>
          </a:xfrm>
          <a:prstGeom prst="borderCallout1">
            <a:avLst>
              <a:gd name="adj1" fmla="val 73461"/>
              <a:gd name="adj2" fmla="val -1166"/>
              <a:gd name="adj3" fmla="val 95805"/>
              <a:gd name="adj4" fmla="val -28090"/>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22CE12-A996-4812-A1FE-6345D01CBA7F}"/>
              </a:ext>
            </a:extLst>
          </p:cNvPr>
          <p:cNvSpPr txBox="1"/>
          <p:nvPr/>
        </p:nvSpPr>
        <p:spPr>
          <a:xfrm>
            <a:off x="6715851" y="2816266"/>
            <a:ext cx="2220680" cy="1323439"/>
          </a:xfrm>
          <a:prstGeom prst="rect">
            <a:avLst/>
          </a:prstGeom>
          <a:noFill/>
        </p:spPr>
        <p:txBody>
          <a:bodyPr wrap="square" rtlCol="0">
            <a:spAutoFit/>
          </a:bodyPr>
          <a:lstStyle/>
          <a:p>
            <a:pPr algn="ctr"/>
            <a:r>
              <a:rPr lang="en-US" sz="1600" dirty="0"/>
              <a:t>Put the money NYS makes from cannabis tax back into communities that were hurt by over policing</a:t>
            </a:r>
          </a:p>
        </p:txBody>
      </p:sp>
    </p:spTree>
    <p:extLst>
      <p:ext uri="{BB962C8B-B14F-4D97-AF65-F5344CB8AC3E}">
        <p14:creationId xmlns:p14="http://schemas.microsoft.com/office/powerpoint/2010/main" val="310527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659B-59EA-9996-2AB3-67D0A339AB92}"/>
              </a:ext>
            </a:extLst>
          </p:cNvPr>
          <p:cNvSpPr>
            <a:spLocks noGrp="1"/>
          </p:cNvSpPr>
          <p:nvPr>
            <p:ph type="title"/>
          </p:nvPr>
        </p:nvSpPr>
        <p:spPr>
          <a:xfrm>
            <a:off x="457200" y="392779"/>
            <a:ext cx="8229600" cy="696745"/>
          </a:xfrm>
        </p:spPr>
        <p:txBody>
          <a:bodyPr>
            <a:normAutofit/>
          </a:bodyPr>
          <a:lstStyle/>
          <a:p>
            <a:r>
              <a:rPr lang="en-US" sz="3200" b="1" dirty="0">
                <a:solidFill>
                  <a:srgbClr val="002D73"/>
                </a:solidFill>
                <a:latin typeface="Arial"/>
                <a:cs typeface="Arial"/>
              </a:rPr>
              <a:t>Making sure NYS does the right thing…</a:t>
            </a:r>
            <a:endParaRPr lang="en-US" sz="3200" dirty="0"/>
          </a:p>
        </p:txBody>
      </p:sp>
      <p:sp>
        <p:nvSpPr>
          <p:cNvPr id="3" name="Content Placeholder 2">
            <a:extLst>
              <a:ext uri="{FF2B5EF4-FFF2-40B4-BE49-F238E27FC236}">
                <a16:creationId xmlns:a16="http://schemas.microsoft.com/office/drawing/2014/main" id="{EF12B23D-6AFF-1E95-07F9-7F430A5F20B3}"/>
              </a:ext>
            </a:extLst>
          </p:cNvPr>
          <p:cNvSpPr>
            <a:spLocks noGrp="1"/>
          </p:cNvSpPr>
          <p:nvPr>
            <p:ph idx="1"/>
          </p:nvPr>
        </p:nvSpPr>
        <p:spPr>
          <a:xfrm>
            <a:off x="331168" y="1094037"/>
            <a:ext cx="6140653" cy="3575617"/>
          </a:xfrm>
        </p:spPr>
        <p:txBody>
          <a:bodyPr vert="horz" lIns="91440" tIns="45720" rIns="91440" bIns="45720" rtlCol="0" anchor="t">
            <a:normAutofit/>
          </a:bodyPr>
          <a:lstStyle/>
          <a:p>
            <a:r>
              <a:rPr lang="en-US" sz="2200" dirty="0">
                <a:latin typeface="Arial"/>
                <a:cs typeface="Arial"/>
              </a:rPr>
              <a:t>Social and Economic Equity built into the MRTA</a:t>
            </a:r>
          </a:p>
          <a:p>
            <a:pPr lvl="1"/>
            <a:r>
              <a:rPr lang="en-US" sz="1800" b="1" dirty="0">
                <a:latin typeface="Arial"/>
                <a:cs typeface="Arial"/>
              </a:rPr>
              <a:t>Required 50% social equity licenses</a:t>
            </a:r>
          </a:p>
          <a:p>
            <a:r>
              <a:rPr lang="en-US" sz="2200" dirty="0">
                <a:latin typeface="Arial"/>
                <a:cs typeface="Arial"/>
              </a:rPr>
              <a:t>Chief Equity Officer &amp; OCM Equity Team</a:t>
            </a:r>
          </a:p>
          <a:p>
            <a:pPr lvl="1"/>
            <a:r>
              <a:rPr lang="en-US" sz="1800" dirty="0">
                <a:latin typeface="Arial"/>
                <a:cs typeface="Arial"/>
              </a:rPr>
              <a:t>Economic Development</a:t>
            </a:r>
          </a:p>
          <a:p>
            <a:pPr lvl="1"/>
            <a:r>
              <a:rPr lang="en-US" sz="1800" dirty="0">
                <a:latin typeface="Arial"/>
                <a:cs typeface="Arial"/>
              </a:rPr>
              <a:t>Small Business Development</a:t>
            </a:r>
          </a:p>
          <a:p>
            <a:r>
              <a:rPr lang="en-US" sz="2200" dirty="0">
                <a:latin typeface="Arial"/>
                <a:cs typeface="Arial"/>
              </a:rPr>
              <a:t>Cannabis Advisory Board</a:t>
            </a:r>
          </a:p>
          <a:p>
            <a:pPr lvl="1"/>
            <a:r>
              <a:rPr lang="en-US" sz="1800" dirty="0">
                <a:latin typeface="Arial"/>
                <a:cs typeface="Arial"/>
              </a:rPr>
              <a:t>13 members from across the state </a:t>
            </a:r>
          </a:p>
          <a:p>
            <a:pPr lvl="1"/>
            <a:r>
              <a:rPr lang="en-US" sz="1800" dirty="0">
                <a:latin typeface="Arial"/>
                <a:cs typeface="Arial"/>
              </a:rPr>
              <a:t>Advise, guidance, and support</a:t>
            </a:r>
          </a:p>
          <a:p>
            <a:pPr lvl="1"/>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D57CFEF6-4101-BF14-D9A4-3ACBD13978FE}"/>
              </a:ext>
            </a:extLst>
          </p:cNvPr>
          <p:cNvSpPr>
            <a:spLocks noGrp="1"/>
          </p:cNvSpPr>
          <p:nvPr>
            <p:ph type="sldNum" sz="quarter" idx="12"/>
          </p:nvPr>
        </p:nvSpPr>
        <p:spPr/>
        <p:txBody>
          <a:bodyPr/>
          <a:lstStyle/>
          <a:p>
            <a:fld id="{A7754AA7-8025-408E-B296-E2B43FE08638}" type="slidenum">
              <a:rPr lang="en-US" smtClean="0"/>
              <a:t>8</a:t>
            </a:fld>
            <a:endParaRPr lang="en-US"/>
          </a:p>
        </p:txBody>
      </p:sp>
      <p:pic>
        <p:nvPicPr>
          <p:cNvPr id="1040" name="Picture 16">
            <a:extLst>
              <a:ext uri="{FF2B5EF4-FFF2-40B4-BE49-F238E27FC236}">
                <a16:creationId xmlns:a16="http://schemas.microsoft.com/office/drawing/2014/main" id="{6C4C0C8B-6A0E-419C-9C12-12E1097A7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386" y="1821538"/>
            <a:ext cx="1903228" cy="190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0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B5-4B4F-4F6D-915D-9E9A67C9C1A1}"/>
              </a:ext>
            </a:extLst>
          </p:cNvPr>
          <p:cNvSpPr>
            <a:spLocks noGrp="1"/>
          </p:cNvSpPr>
          <p:nvPr>
            <p:ph type="title"/>
          </p:nvPr>
        </p:nvSpPr>
        <p:spPr>
          <a:xfrm>
            <a:off x="0" y="403026"/>
            <a:ext cx="9144000" cy="760015"/>
          </a:xfrm>
        </p:spPr>
        <p:txBody>
          <a:bodyPr>
            <a:noAutofit/>
          </a:bodyPr>
          <a:lstStyle/>
          <a:p>
            <a:r>
              <a:rPr lang="en-US" sz="3200" b="1" dirty="0">
                <a:solidFill>
                  <a:srgbClr val="002D73"/>
                </a:solidFill>
              </a:rPr>
              <a:t>New York State Cannabis Tax Revenue Fund</a:t>
            </a:r>
          </a:p>
        </p:txBody>
      </p:sp>
      <p:sp>
        <p:nvSpPr>
          <p:cNvPr id="3" name="Content Placeholder 2">
            <a:extLst>
              <a:ext uri="{FF2B5EF4-FFF2-40B4-BE49-F238E27FC236}">
                <a16:creationId xmlns:a16="http://schemas.microsoft.com/office/drawing/2014/main" id="{7ADD923B-C0B5-4C4C-92A9-79ABBD8FEB6A}"/>
              </a:ext>
            </a:extLst>
          </p:cNvPr>
          <p:cNvSpPr>
            <a:spLocks noGrp="1"/>
          </p:cNvSpPr>
          <p:nvPr>
            <p:ph idx="1"/>
          </p:nvPr>
        </p:nvSpPr>
        <p:spPr>
          <a:xfrm>
            <a:off x="4013987" y="1163041"/>
            <a:ext cx="4896097" cy="3615344"/>
          </a:xfrm>
        </p:spPr>
        <p:txBody>
          <a:bodyPr vert="horz" lIns="91440" tIns="45720" rIns="91440" bIns="45720" rtlCol="0" anchor="t">
            <a:noAutofit/>
          </a:bodyPr>
          <a:lstStyle/>
          <a:p>
            <a:pPr>
              <a:spcAft>
                <a:spcPts val="1200"/>
              </a:spcAft>
              <a:defRPr/>
            </a:pPr>
            <a:r>
              <a:rPr lang="en-US" sz="1600" dirty="0">
                <a:solidFill>
                  <a:prstClr val="black"/>
                </a:solidFill>
              </a:rPr>
              <a:t>All cannabis tax revenue deposited into this fund</a:t>
            </a:r>
          </a:p>
          <a:p>
            <a:pPr>
              <a:spcAft>
                <a:spcPts val="1200"/>
              </a:spcAft>
              <a:defRPr/>
            </a:pPr>
            <a:r>
              <a:rPr lang="en-US" sz="1600" b="1" dirty="0">
                <a:solidFill>
                  <a:prstClr val="black"/>
                </a:solidFill>
              </a:rPr>
              <a:t>Community Grants Reinvestment</a:t>
            </a:r>
          </a:p>
          <a:p>
            <a:pPr lvl="1">
              <a:spcAft>
                <a:spcPts val="1200"/>
              </a:spcAft>
              <a:defRPr/>
            </a:pPr>
            <a:r>
              <a:rPr lang="en-US" sz="1400" dirty="0">
                <a:solidFill>
                  <a:prstClr val="black"/>
                </a:solidFill>
              </a:rPr>
              <a:t>Grants to non-profit and community-based organizations in communities disproportionately impacted by cannabis prohibition and other social equity initiatives as determined by the Cannabis Advisory Board</a:t>
            </a:r>
          </a:p>
          <a:p>
            <a:pPr>
              <a:spcAft>
                <a:spcPts val="1200"/>
              </a:spcAft>
              <a:defRPr/>
            </a:pPr>
            <a:r>
              <a:rPr lang="en-US" sz="1600" b="1" dirty="0">
                <a:solidFill>
                  <a:prstClr val="black"/>
                </a:solidFill>
              </a:rPr>
              <a:t>Drug Treatment &amp; Public Education</a:t>
            </a:r>
          </a:p>
          <a:p>
            <a:pPr lvl="1">
              <a:spcAft>
                <a:spcPts val="1200"/>
              </a:spcAft>
              <a:defRPr/>
            </a:pPr>
            <a:r>
              <a:rPr lang="en-US" sz="1400" dirty="0">
                <a:solidFill>
                  <a:prstClr val="black"/>
                </a:solidFill>
              </a:rPr>
              <a:t>Develop and implement statewide public education campaigns and provide substance use disorder treatment programs for youth and adults</a:t>
            </a:r>
          </a:p>
        </p:txBody>
      </p:sp>
      <p:graphicFrame>
        <p:nvGraphicFramePr>
          <p:cNvPr id="7" name="Chart 6">
            <a:extLst>
              <a:ext uri="{FF2B5EF4-FFF2-40B4-BE49-F238E27FC236}">
                <a16:creationId xmlns:a16="http://schemas.microsoft.com/office/drawing/2014/main" id="{089FA011-4D13-47AE-AAA8-5A4DF999D69C}"/>
              </a:ext>
            </a:extLst>
          </p:cNvPr>
          <p:cNvGraphicFramePr>
            <a:graphicFrameLocks/>
          </p:cNvGraphicFramePr>
          <p:nvPr>
            <p:extLst>
              <p:ext uri="{D42A27DB-BD31-4B8C-83A1-F6EECF244321}">
                <p14:modId xmlns:p14="http://schemas.microsoft.com/office/powerpoint/2010/main" val="377375667"/>
              </p:ext>
            </p:extLst>
          </p:nvPr>
        </p:nvGraphicFramePr>
        <p:xfrm>
          <a:off x="-1317949" y="895265"/>
          <a:ext cx="6985103" cy="4248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7678890"/>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7CA8A3CA5A943BF8B1FD1D7D8E376" ma:contentTypeVersion="4" ma:contentTypeDescription="Create a new document." ma:contentTypeScope="" ma:versionID="8d6908a2cea3b8ae888d1c704a3474a0">
  <xsd:schema xmlns:xsd="http://www.w3.org/2001/XMLSchema" xmlns:xs="http://www.w3.org/2001/XMLSchema" xmlns:p="http://schemas.microsoft.com/office/2006/metadata/properties" xmlns:ns2="c1098a59-23d4-4161-9efd-537704187594" xmlns:ns3="9137b148-2b2d-47a6-aba0-dfa4d89f81fa" targetNamespace="http://schemas.microsoft.com/office/2006/metadata/properties" ma:root="true" ma:fieldsID="ae4550b4c42edeef518c4a55418672b3" ns2:_="" ns3:_="">
    <xsd:import namespace="c1098a59-23d4-4161-9efd-537704187594"/>
    <xsd:import namespace="9137b148-2b2d-47a6-aba0-dfa4d89f81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98a59-23d4-4161-9efd-537704187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37b148-2b2d-47a6-aba0-dfa4d89f81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37b148-2b2d-47a6-aba0-dfa4d89f81fa">
      <UserInfo>
        <DisplayName>Hammond, Erin (OCM)</DisplayName>
        <AccountId>15</AccountId>
        <AccountType/>
      </UserInfo>
      <UserInfo>
        <DisplayName>Hunt, Lyla (OCM)</DisplayName>
        <AccountId>22</AccountId>
        <AccountType/>
      </UserInfo>
      <UserInfo>
        <DisplayName>Carroll, Meaghan (OCM)</DisplayName>
        <AccountId>11</AccountId>
        <AccountType/>
      </UserInfo>
      <UserInfo>
        <DisplayName>Klopott, Freeman (OCM)</DisplayName>
        <AccountId>23</AccountId>
        <AccountType/>
      </UserInfo>
      <UserInfo>
        <DisplayName>Hatcher, Alexandrea (OCM)</DisplayName>
        <AccountId>27</AccountId>
        <AccountType/>
      </UserInfo>
      <UserInfo>
        <DisplayName>Bernabe, Axel (OCM)</DisplayName>
        <AccountId>29</AccountId>
        <AccountType/>
      </UserInfo>
      <UserInfo>
        <DisplayName>Mckeage, Patrick (OCM)</DisplayName>
        <AccountId>33</AccountId>
        <AccountType/>
      </UserInfo>
      <UserInfo>
        <DisplayName>Sheridan, Ben (OCM)</DisplayName>
        <AccountId>31</AccountId>
        <AccountType/>
      </UserInfo>
      <UserInfo>
        <DisplayName>Robinson, Tabatha (OCM)</DisplayName>
        <AccountId>34</AccountId>
        <AccountType/>
      </UserInfo>
      <UserInfo>
        <DisplayName>Pitkin, Corey (OCM)</DisplayName>
        <AccountId>35</AccountId>
        <AccountType/>
      </UserInfo>
      <UserInfo>
        <DisplayName>Hinken, Matthew (OCM)</DisplayName>
        <AccountId>21</AccountId>
        <AccountType/>
      </UserInfo>
      <UserInfo>
        <DisplayName>King, Alison (OCM)</DisplayName>
        <AccountId>36</AccountId>
        <AccountType/>
      </UserInfo>
      <UserInfo>
        <DisplayName>Alexander, Chris (OCM)</DisplayName>
        <AccountId>32</AccountId>
        <AccountType/>
      </UserInfo>
      <UserInfo>
        <DisplayName>De La Cruz, Stanley (OCM)</DisplayName>
        <AccountId>38</AccountId>
        <AccountType/>
      </UserInfo>
      <UserInfo>
        <DisplayName>Adelaja, Mary (OCM)</DisplayName>
        <AccountId>39</AccountId>
        <AccountType/>
      </UserInfo>
      <UserInfo>
        <DisplayName>White, Nevillene (OCM)</DisplayName>
        <AccountId>13</AccountId>
        <AccountType/>
      </UserInfo>
      <UserInfo>
        <DisplayName>Salmon, Jason (OCM)</DisplayName>
        <AccountId>37</AccountId>
        <AccountType/>
      </UserInfo>
      <UserInfo>
        <DisplayName>Rumsey, Phillip (OCM)</DisplayName>
        <AccountId>16</AccountId>
        <AccountType/>
      </UserInfo>
      <UserInfo>
        <DisplayName>McGough, Tahlil (OCM)</DisplayName>
        <AccountId>17</AccountId>
        <AccountType/>
      </UserInfo>
      <UserInfo>
        <DisplayName>Bernard, Pascale (OCM)</DisplayName>
        <AccountId>20</AccountId>
        <AccountType/>
      </UserInfo>
      <UserInfo>
        <DisplayName>Meeks, Aja (OCM)</DisplayName>
        <AccountId>12</AccountId>
        <AccountType/>
      </UserInfo>
      <UserInfo>
        <DisplayName>VanHoesen, Nicolette (OCM)</DisplayName>
        <AccountId>14</AccountId>
        <AccountType/>
      </UserInfo>
      <UserInfo>
        <DisplayName>Yang, Diana (OCM)</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2EE2E7-AA62-4CBE-81FC-3219225A7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98a59-23d4-4161-9efd-537704187594"/>
    <ds:schemaRef ds:uri="9137b148-2b2d-47a6-aba0-dfa4d89f8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C570D-CD53-4D96-AEB3-F7F32F978FF5}">
  <ds:schemaRefs>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137b148-2b2d-47a6-aba0-dfa4d89f81fa"/>
    <ds:schemaRef ds:uri="http://www.w3.org/XML/1998/namespace"/>
    <ds:schemaRef ds:uri="c1098a59-23d4-4161-9efd-53770418759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30A77CA-DB64-4D05-B0B2-DA168C3A1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3446</TotalTime>
  <Words>4543</Words>
  <Application>Microsoft Office PowerPoint</Application>
  <PresentationFormat>On-screen Show (16:9)</PresentationFormat>
  <Paragraphs>469</Paragraphs>
  <Slides>58</Slides>
  <Notes>42</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58</vt:i4>
      </vt:variant>
    </vt:vector>
  </HeadingPairs>
  <TitlesOfParts>
    <vt:vector size="74" baseType="lpstr">
      <vt:lpstr>Arial</vt:lpstr>
      <vt:lpstr>Calibri</vt:lpstr>
      <vt:lpstr>Stencil</vt:lpstr>
      <vt:lpstr>Symbol</vt:lpstr>
      <vt:lpstr>Times New Roman</vt:lpstr>
      <vt:lpstr>Wingdings</vt:lpstr>
      <vt:lpstr>Cover Master</vt:lpstr>
      <vt:lpstr>Section Master</vt:lpstr>
      <vt:lpstr>2_Custom Design</vt:lpstr>
      <vt:lpstr>3_Custom Design</vt:lpstr>
      <vt:lpstr>4_Custom Design</vt:lpstr>
      <vt:lpstr>1_Section Master</vt:lpstr>
      <vt:lpstr>5_Custom Design</vt:lpstr>
      <vt:lpstr>6_Custom Design</vt:lpstr>
      <vt:lpstr>7_Custom Design</vt:lpstr>
      <vt:lpstr>8_Custom Design</vt:lpstr>
      <vt:lpstr>PowerPoint Presentation</vt:lpstr>
      <vt:lpstr>PowerPoint Presentation</vt:lpstr>
      <vt:lpstr>What is Cannabis?</vt:lpstr>
      <vt:lpstr>What is the MRTA?</vt:lpstr>
      <vt:lpstr>Office of Cannabis Management (OCM)</vt:lpstr>
      <vt:lpstr>Cannabis Control Board</vt:lpstr>
      <vt:lpstr>Social &amp; Economic Equity </vt:lpstr>
      <vt:lpstr>Making sure NYS does the right thing…</vt:lpstr>
      <vt:lpstr>New York State Cannabis Tax Revenue Fund</vt:lpstr>
      <vt:lpstr>PowerPoint Presentation</vt:lpstr>
      <vt:lpstr>A Budding Agency</vt:lpstr>
      <vt:lpstr>PowerPoint Presentation</vt:lpstr>
      <vt:lpstr>Seeding Opportunity Initiative</vt:lpstr>
      <vt:lpstr>Conditional Licenses To Date</vt:lpstr>
      <vt:lpstr>Conditional Adult-Use Retail Dispensary</vt:lpstr>
      <vt:lpstr>CAURD Licenses To Date:</vt:lpstr>
      <vt:lpstr>CAURD: Non-Profit Licensees </vt:lpstr>
      <vt:lpstr>CAURD: Business Licensees </vt:lpstr>
      <vt:lpstr>CAURD: Business Licensees </vt:lpstr>
      <vt:lpstr>CAURD Delivery Authorization  Jumpstarting Adult-Use Market Sales</vt:lpstr>
      <vt:lpstr>PowerPoint Presentation</vt:lpstr>
      <vt:lpstr>Proposed Adult-Use Cannabis Regulation Package Comprehensive Regulations to Build the Industry</vt:lpstr>
      <vt:lpstr>Includes Application Process for: </vt:lpstr>
      <vt:lpstr>Proposed Adult-Use Cannabis Regulations Municipal Provisions</vt:lpstr>
      <vt:lpstr>Proposed Adult-Use Cannabis Regulations Social and Economic Equity </vt:lpstr>
      <vt:lpstr>New York Prohibits Vertical Integration</vt:lpstr>
      <vt:lpstr>Proposed Adult-Use Cannabis Regulations Two-Tier Market</vt:lpstr>
      <vt:lpstr>What does a tiered system look like?</vt:lpstr>
      <vt:lpstr>Benefits of Tiered Market Structure</vt:lpstr>
      <vt:lpstr>Proposed Adult-Use Cannabis Regulations True Parties of Interest</vt:lpstr>
      <vt:lpstr>True Parties of Interest</vt:lpstr>
      <vt:lpstr>Proposed Adult-Use Cannabis Regulations Public Health and Safety</vt:lpstr>
      <vt:lpstr>Proposed Adult-Use Cannabis Regulation Package Environment and Sustainability </vt:lpstr>
      <vt:lpstr>Proposed Packaging and Labeling &amp; Marketing and Advertising (PLMA) Regulations </vt:lpstr>
      <vt:lpstr>Comment on Regulations</vt:lpstr>
      <vt:lpstr>PowerPoint Presentation</vt:lpstr>
      <vt:lpstr>What is Legal in NYS – Possessing Cannabis</vt:lpstr>
      <vt:lpstr>What is Legal in NYS – Growing Cannabis</vt:lpstr>
      <vt:lpstr>Who is Eligible for Medical Home Grow</vt:lpstr>
      <vt:lpstr>Rules for Medical Cannabis Home Grow</vt:lpstr>
      <vt:lpstr>Rules for Medical Cannabis Home Grow</vt:lpstr>
      <vt:lpstr>Growing in a Private Residence</vt:lpstr>
      <vt:lpstr>Limits on Home Grow</vt:lpstr>
      <vt:lpstr>What is Legal in NYS – Adult-Use Cannabis Sales</vt:lpstr>
      <vt:lpstr>PowerPoint Presentation</vt:lpstr>
      <vt:lpstr>OCM Enforcement Actions</vt:lpstr>
      <vt:lpstr>OCM Enforcement Actions</vt:lpstr>
      <vt:lpstr>OCM Enforcement Actions</vt:lpstr>
      <vt:lpstr>OCM Enforcement Actions</vt:lpstr>
      <vt:lpstr>OCM Enforcement Actions</vt:lpstr>
      <vt:lpstr>OCM Enforcement Actions</vt:lpstr>
      <vt:lpstr>Commercial Store Fronts</vt:lpstr>
      <vt:lpstr>Mobile / Food Trucks</vt:lpstr>
      <vt:lpstr>Small Grocery Stores / Bodegas / Gas Stations</vt:lpstr>
      <vt:lpstr>Where to report illicit sales</vt:lpstr>
      <vt:lpstr>Share Feedback on Regulations</vt:lpstr>
      <vt:lpstr>Stay Connected to OCM</vt:lpstr>
      <vt:lpstr>Thank You </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Puder, Shulamit</cp:lastModifiedBy>
  <cp:revision>13</cp:revision>
  <cp:lastPrinted>2022-03-11T17:29:36Z</cp:lastPrinted>
  <dcterms:created xsi:type="dcterms:W3CDTF">2014-12-09T18:34:34Z</dcterms:created>
  <dcterms:modified xsi:type="dcterms:W3CDTF">2022-12-15T19:39:08Z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0x010100BCE7CA8A3CA5A943BF8B1FD1D7D8E376</vt:lpwstr>
  </property>
</Properties>
</file>